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352" r:id="rId2"/>
    <p:sldId id="288" r:id="rId3"/>
    <p:sldId id="258" r:id="rId4"/>
    <p:sldId id="349" r:id="rId5"/>
    <p:sldId id="260" r:id="rId6"/>
    <p:sldId id="282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25">
          <p15:clr>
            <a:srgbClr val="A4A3A4"/>
          </p15:clr>
        </p15:guide>
        <p15:guide id="2" pos="38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9D9D9"/>
    <a:srgbClr val="A6A6A6"/>
    <a:srgbClr val="F2F2F2"/>
    <a:srgbClr val="8064A2"/>
    <a:srgbClr val="FEFCFF"/>
    <a:srgbClr val="FFCC66"/>
    <a:srgbClr val="F79646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660"/>
  </p:normalViewPr>
  <p:slideViewPr>
    <p:cSldViewPr>
      <p:cViewPr varScale="1">
        <p:scale>
          <a:sx n="104" d="100"/>
          <a:sy n="104" d="100"/>
        </p:scale>
        <p:origin x="-840" y="-84"/>
      </p:cViewPr>
      <p:guideLst>
        <p:guide orient="horz" pos="1925"/>
        <p:guide pos="380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93AA01-56DA-4504-8628-F1288095514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46298BE-B1CB-40CA-88EE-5801319B1E86}">
      <dgm:prSet phldrT="[文本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CN" altLang="zh-CN" dirty="0" smtClean="0"/>
            <a:t>全面从严治党</a:t>
          </a:r>
          <a:endParaRPr lang="zh-CN" altLang="en-US" dirty="0"/>
        </a:p>
      </dgm:t>
    </dgm:pt>
    <dgm:pt modelId="{F1AA5AA3-5828-4038-865E-A23ED25F0170}" type="parTrans" cxnId="{0867C448-537D-48C1-8C3F-40EB788D4DEF}">
      <dgm:prSet/>
      <dgm:spPr/>
      <dgm:t>
        <a:bodyPr/>
        <a:lstStyle/>
        <a:p>
          <a:endParaRPr lang="zh-CN" altLang="en-US"/>
        </a:p>
      </dgm:t>
    </dgm:pt>
    <dgm:pt modelId="{BCF33314-8A63-406B-A7A9-F8A594733E60}" type="sibTrans" cxnId="{0867C448-537D-48C1-8C3F-40EB788D4DEF}">
      <dgm:prSet/>
      <dgm:spPr/>
      <dgm:t>
        <a:bodyPr/>
        <a:lstStyle/>
        <a:p>
          <a:endParaRPr lang="zh-CN" altLang="en-US"/>
        </a:p>
      </dgm:t>
    </dgm:pt>
    <dgm:pt modelId="{26186E15-52FB-40CD-8644-11C28ABCBF5C}">
      <dgm:prSet phldrT="[文本]"/>
      <dgm:spPr>
        <a:solidFill>
          <a:srgbClr val="7030A0"/>
        </a:solidFill>
      </dgm:spPr>
      <dgm:t>
        <a:bodyPr/>
        <a:lstStyle/>
        <a:p>
          <a:r>
            <a:rPr lang="en-US" altLang="zh-CN" dirty="0" smtClean="0"/>
            <a:t>2</a:t>
          </a:r>
          <a:endParaRPr lang="zh-CN" altLang="en-US" dirty="0"/>
        </a:p>
      </dgm:t>
    </dgm:pt>
    <dgm:pt modelId="{A3DC7A3D-313E-4DDB-8FA3-688FCDB3B85F}" type="parTrans" cxnId="{1B1F5BB0-84E8-484F-B23A-BD74F8397717}">
      <dgm:prSet/>
      <dgm:spPr/>
      <dgm:t>
        <a:bodyPr/>
        <a:lstStyle/>
        <a:p>
          <a:endParaRPr lang="zh-CN" altLang="en-US"/>
        </a:p>
      </dgm:t>
    </dgm:pt>
    <dgm:pt modelId="{4CCE738E-5DFF-4546-A7DD-FA6F7360B912}" type="sibTrans" cxnId="{1B1F5BB0-84E8-484F-B23A-BD74F8397717}">
      <dgm:prSet/>
      <dgm:spPr/>
      <dgm:t>
        <a:bodyPr/>
        <a:lstStyle/>
        <a:p>
          <a:endParaRPr lang="zh-CN" altLang="en-US"/>
        </a:p>
      </dgm:t>
    </dgm:pt>
    <dgm:pt modelId="{6FADDCD7-B2BE-49F2-A232-029D00DD0156}">
      <dgm:prSet phldrT="[文本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CN" altLang="zh-CN" dirty="0" smtClean="0"/>
            <a:t>办好大事要事</a:t>
          </a:r>
          <a:endParaRPr lang="zh-CN" altLang="en-US" dirty="0"/>
        </a:p>
      </dgm:t>
    </dgm:pt>
    <dgm:pt modelId="{753000BC-8F79-42F2-8590-6CF4BF65504E}" type="parTrans" cxnId="{DEFA5728-97DB-4362-84FE-7E6E73A361E9}">
      <dgm:prSet/>
      <dgm:spPr/>
      <dgm:t>
        <a:bodyPr/>
        <a:lstStyle/>
        <a:p>
          <a:endParaRPr lang="zh-CN" altLang="en-US"/>
        </a:p>
      </dgm:t>
    </dgm:pt>
    <dgm:pt modelId="{5EF1FFB6-5AD1-4F5B-9AB1-B6F0EA250C10}" type="sibTrans" cxnId="{DEFA5728-97DB-4362-84FE-7E6E73A361E9}">
      <dgm:prSet/>
      <dgm:spPr/>
      <dgm:t>
        <a:bodyPr/>
        <a:lstStyle/>
        <a:p>
          <a:endParaRPr lang="zh-CN" altLang="en-US"/>
        </a:p>
      </dgm:t>
    </dgm:pt>
    <dgm:pt modelId="{F0E5CDF9-BF5C-456D-9138-5977B6191D47}">
      <dgm:prSet phldrT="[文本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CN" altLang="zh-CN" dirty="0" smtClean="0"/>
            <a:t>推进事业发展</a:t>
          </a:r>
          <a:endParaRPr lang="zh-CN" altLang="en-US" dirty="0"/>
        </a:p>
      </dgm:t>
    </dgm:pt>
    <dgm:pt modelId="{55F06085-766E-419C-83C8-042437B7D0A5}" type="parTrans" cxnId="{3CC954F0-72AA-4606-9343-1A67E3340AFD}">
      <dgm:prSet/>
      <dgm:spPr/>
      <dgm:t>
        <a:bodyPr/>
        <a:lstStyle/>
        <a:p>
          <a:endParaRPr lang="zh-CN" altLang="en-US"/>
        </a:p>
      </dgm:t>
    </dgm:pt>
    <dgm:pt modelId="{6EE4179C-C35A-48BE-A82F-B9529F2AFB8A}" type="sibTrans" cxnId="{3CC954F0-72AA-4606-9343-1A67E3340AFD}">
      <dgm:prSet/>
      <dgm:spPr/>
      <dgm:t>
        <a:bodyPr/>
        <a:lstStyle/>
        <a:p>
          <a:endParaRPr lang="zh-CN" altLang="en-US"/>
        </a:p>
      </dgm:t>
    </dgm:pt>
    <dgm:pt modelId="{A4608DC2-CAAD-46FB-A620-96AE6CC5BB66}">
      <dgm:prSet phldrT="[文本]"/>
      <dgm:spPr>
        <a:solidFill>
          <a:srgbClr val="7030A0"/>
        </a:solidFill>
      </dgm:spPr>
      <dgm:t>
        <a:bodyPr/>
        <a:lstStyle/>
        <a:p>
          <a:r>
            <a:rPr lang="en-US" altLang="zh-CN" dirty="0" smtClean="0"/>
            <a:t>1</a:t>
          </a:r>
          <a:endParaRPr lang="zh-CN" altLang="en-US" dirty="0"/>
        </a:p>
      </dgm:t>
    </dgm:pt>
    <dgm:pt modelId="{8A3CC3A0-A3DB-4040-BEBB-A7742D96A8FA}" type="sibTrans" cxnId="{56B6FDF6-3FDB-46B3-A58E-4A852BD8612D}">
      <dgm:prSet/>
      <dgm:spPr/>
      <dgm:t>
        <a:bodyPr/>
        <a:lstStyle/>
        <a:p>
          <a:endParaRPr lang="zh-CN" altLang="en-US"/>
        </a:p>
      </dgm:t>
    </dgm:pt>
    <dgm:pt modelId="{1DA9E461-C21D-4E9F-88D7-87BDB9F80389}" type="parTrans" cxnId="{56B6FDF6-3FDB-46B3-A58E-4A852BD8612D}">
      <dgm:prSet/>
      <dgm:spPr/>
      <dgm:t>
        <a:bodyPr/>
        <a:lstStyle/>
        <a:p>
          <a:endParaRPr lang="zh-CN" altLang="en-US"/>
        </a:p>
      </dgm:t>
    </dgm:pt>
    <dgm:pt modelId="{6DAB6AAD-8490-4C11-A117-010CE01796B5}">
      <dgm:prSet phldrT="[文本]"/>
      <dgm:spPr>
        <a:solidFill>
          <a:srgbClr val="7030A0"/>
        </a:solidFill>
      </dgm:spPr>
      <dgm:t>
        <a:bodyPr/>
        <a:lstStyle/>
        <a:p>
          <a:r>
            <a:rPr lang="en-US" altLang="zh-CN" dirty="0" smtClean="0"/>
            <a:t>3</a:t>
          </a:r>
          <a:endParaRPr lang="zh-CN" altLang="en-US" dirty="0"/>
        </a:p>
      </dgm:t>
    </dgm:pt>
    <dgm:pt modelId="{BD2719A0-8A0D-437D-881B-AC4F3AFDF05F}" type="sibTrans" cxnId="{0464A299-5A8B-4516-9C98-6131682A1D1E}">
      <dgm:prSet/>
      <dgm:spPr/>
      <dgm:t>
        <a:bodyPr/>
        <a:lstStyle/>
        <a:p>
          <a:endParaRPr lang="zh-CN" altLang="en-US"/>
        </a:p>
      </dgm:t>
    </dgm:pt>
    <dgm:pt modelId="{A1C9BA74-3D7E-41E0-93DA-149FE62F8D87}" type="parTrans" cxnId="{0464A299-5A8B-4516-9C98-6131682A1D1E}">
      <dgm:prSet/>
      <dgm:spPr/>
      <dgm:t>
        <a:bodyPr/>
        <a:lstStyle/>
        <a:p>
          <a:endParaRPr lang="zh-CN" altLang="en-US"/>
        </a:p>
      </dgm:t>
    </dgm:pt>
    <dgm:pt modelId="{092E8DAA-37A1-4CBE-A4A7-0C10BE6894A1}" type="pres">
      <dgm:prSet presAssocID="{DA93AA01-56DA-4504-8628-F1288095514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3765779-7911-4F73-AB03-9BFC3F276B75}" type="pres">
      <dgm:prSet presAssocID="{A4608DC2-CAAD-46FB-A620-96AE6CC5BB66}" presName="composite" presStyleCnt="0"/>
      <dgm:spPr/>
    </dgm:pt>
    <dgm:pt modelId="{E0D49281-E274-45DB-8B6E-CC31224061AA}" type="pres">
      <dgm:prSet presAssocID="{A4608DC2-CAAD-46FB-A620-96AE6CC5BB6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CC99E0E-371E-41D3-ACFB-0A4A9BD7CDBF}" type="pres">
      <dgm:prSet presAssocID="{A4608DC2-CAAD-46FB-A620-96AE6CC5BB6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7CC28DF-C740-475D-985F-10F187A2297B}" type="pres">
      <dgm:prSet presAssocID="{8A3CC3A0-A3DB-4040-BEBB-A7742D96A8FA}" presName="sp" presStyleCnt="0"/>
      <dgm:spPr/>
    </dgm:pt>
    <dgm:pt modelId="{ADE75F5E-2C3F-46A6-9CCA-1B1E5FCF4CAA}" type="pres">
      <dgm:prSet presAssocID="{26186E15-52FB-40CD-8644-11C28ABCBF5C}" presName="composite" presStyleCnt="0"/>
      <dgm:spPr/>
    </dgm:pt>
    <dgm:pt modelId="{8B7C17E8-5970-40AD-9D8F-9D0F634C3EF8}" type="pres">
      <dgm:prSet presAssocID="{26186E15-52FB-40CD-8644-11C28ABCBF5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715E23-4359-438B-939E-DA71B3BE5D01}" type="pres">
      <dgm:prSet presAssocID="{26186E15-52FB-40CD-8644-11C28ABCBF5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FF40A3A-0428-4492-958C-D0CEA9C8FE55}" type="pres">
      <dgm:prSet presAssocID="{4CCE738E-5DFF-4546-A7DD-FA6F7360B912}" presName="sp" presStyleCnt="0"/>
      <dgm:spPr/>
    </dgm:pt>
    <dgm:pt modelId="{6DE0A2D7-6615-42A9-AB66-28881DD2270B}" type="pres">
      <dgm:prSet presAssocID="{6DAB6AAD-8490-4C11-A117-010CE01796B5}" presName="composite" presStyleCnt="0"/>
      <dgm:spPr/>
    </dgm:pt>
    <dgm:pt modelId="{41C3B5A0-BCCC-487C-845A-92E0ADBB7F28}" type="pres">
      <dgm:prSet presAssocID="{6DAB6AAD-8490-4C11-A117-010CE01796B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F96B22E-FBD3-44BB-B282-4593904C159D}" type="pres">
      <dgm:prSet presAssocID="{6DAB6AAD-8490-4C11-A117-010CE01796B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8B2FF45-1CEB-44B1-B1CF-7C440738BF50}" type="presOf" srcId="{F0E5CDF9-BF5C-456D-9138-5977B6191D47}" destId="{AF96B22E-FBD3-44BB-B282-4593904C159D}" srcOrd="0" destOrd="0" presId="urn:microsoft.com/office/officeart/2005/8/layout/chevron2"/>
    <dgm:cxn modelId="{75EAB752-57F7-4928-8AD1-F0376B3E8C17}" type="presOf" srcId="{A4608DC2-CAAD-46FB-A620-96AE6CC5BB66}" destId="{E0D49281-E274-45DB-8B6E-CC31224061AA}" srcOrd="0" destOrd="0" presId="urn:microsoft.com/office/officeart/2005/8/layout/chevron2"/>
    <dgm:cxn modelId="{1B1F5BB0-84E8-484F-B23A-BD74F8397717}" srcId="{DA93AA01-56DA-4504-8628-F1288095514A}" destId="{26186E15-52FB-40CD-8644-11C28ABCBF5C}" srcOrd="1" destOrd="0" parTransId="{A3DC7A3D-313E-4DDB-8FA3-688FCDB3B85F}" sibTransId="{4CCE738E-5DFF-4546-A7DD-FA6F7360B912}"/>
    <dgm:cxn modelId="{0867C448-537D-48C1-8C3F-40EB788D4DEF}" srcId="{A4608DC2-CAAD-46FB-A620-96AE6CC5BB66}" destId="{C46298BE-B1CB-40CA-88EE-5801319B1E86}" srcOrd="0" destOrd="0" parTransId="{F1AA5AA3-5828-4038-865E-A23ED25F0170}" sibTransId="{BCF33314-8A63-406B-A7A9-F8A594733E60}"/>
    <dgm:cxn modelId="{3CC954F0-72AA-4606-9343-1A67E3340AFD}" srcId="{6DAB6AAD-8490-4C11-A117-010CE01796B5}" destId="{F0E5CDF9-BF5C-456D-9138-5977B6191D47}" srcOrd="0" destOrd="0" parTransId="{55F06085-766E-419C-83C8-042437B7D0A5}" sibTransId="{6EE4179C-C35A-48BE-A82F-B9529F2AFB8A}"/>
    <dgm:cxn modelId="{DEFA5728-97DB-4362-84FE-7E6E73A361E9}" srcId="{26186E15-52FB-40CD-8644-11C28ABCBF5C}" destId="{6FADDCD7-B2BE-49F2-A232-029D00DD0156}" srcOrd="0" destOrd="0" parTransId="{753000BC-8F79-42F2-8590-6CF4BF65504E}" sibTransId="{5EF1FFB6-5AD1-4F5B-9AB1-B6F0EA250C10}"/>
    <dgm:cxn modelId="{0464A299-5A8B-4516-9C98-6131682A1D1E}" srcId="{DA93AA01-56DA-4504-8628-F1288095514A}" destId="{6DAB6AAD-8490-4C11-A117-010CE01796B5}" srcOrd="2" destOrd="0" parTransId="{A1C9BA74-3D7E-41E0-93DA-149FE62F8D87}" sibTransId="{BD2719A0-8A0D-437D-881B-AC4F3AFDF05F}"/>
    <dgm:cxn modelId="{02DD90BB-CB94-472C-908A-1CABBDCC1310}" type="presOf" srcId="{C46298BE-B1CB-40CA-88EE-5801319B1E86}" destId="{DCC99E0E-371E-41D3-ACFB-0A4A9BD7CDBF}" srcOrd="0" destOrd="0" presId="urn:microsoft.com/office/officeart/2005/8/layout/chevron2"/>
    <dgm:cxn modelId="{56B6FDF6-3FDB-46B3-A58E-4A852BD8612D}" srcId="{DA93AA01-56DA-4504-8628-F1288095514A}" destId="{A4608DC2-CAAD-46FB-A620-96AE6CC5BB66}" srcOrd="0" destOrd="0" parTransId="{1DA9E461-C21D-4E9F-88D7-87BDB9F80389}" sibTransId="{8A3CC3A0-A3DB-4040-BEBB-A7742D96A8FA}"/>
    <dgm:cxn modelId="{FD0AD407-17C2-43A7-B577-A2F851BEEF0C}" type="presOf" srcId="{DA93AA01-56DA-4504-8628-F1288095514A}" destId="{092E8DAA-37A1-4CBE-A4A7-0C10BE6894A1}" srcOrd="0" destOrd="0" presId="urn:microsoft.com/office/officeart/2005/8/layout/chevron2"/>
    <dgm:cxn modelId="{B3F01741-4BE3-4B4E-95BB-FA721344F212}" type="presOf" srcId="{6FADDCD7-B2BE-49F2-A232-029D00DD0156}" destId="{E0715E23-4359-438B-939E-DA71B3BE5D01}" srcOrd="0" destOrd="0" presId="urn:microsoft.com/office/officeart/2005/8/layout/chevron2"/>
    <dgm:cxn modelId="{FDF6EFDA-F22B-4D7F-9E9F-8EC72DA37827}" type="presOf" srcId="{6DAB6AAD-8490-4C11-A117-010CE01796B5}" destId="{41C3B5A0-BCCC-487C-845A-92E0ADBB7F28}" srcOrd="0" destOrd="0" presId="urn:microsoft.com/office/officeart/2005/8/layout/chevron2"/>
    <dgm:cxn modelId="{65A0C3A9-7EB6-416C-A521-3DAAC7BE8A2C}" type="presOf" srcId="{26186E15-52FB-40CD-8644-11C28ABCBF5C}" destId="{8B7C17E8-5970-40AD-9D8F-9D0F634C3EF8}" srcOrd="0" destOrd="0" presId="urn:microsoft.com/office/officeart/2005/8/layout/chevron2"/>
    <dgm:cxn modelId="{12F180D6-BDBC-447C-9DF9-0CF860A7CA2F}" type="presParOf" srcId="{092E8DAA-37A1-4CBE-A4A7-0C10BE6894A1}" destId="{03765779-7911-4F73-AB03-9BFC3F276B75}" srcOrd="0" destOrd="0" presId="urn:microsoft.com/office/officeart/2005/8/layout/chevron2"/>
    <dgm:cxn modelId="{50BA91FC-1EC9-46CE-BAAE-711A8BC6039E}" type="presParOf" srcId="{03765779-7911-4F73-AB03-9BFC3F276B75}" destId="{E0D49281-E274-45DB-8B6E-CC31224061AA}" srcOrd="0" destOrd="0" presId="urn:microsoft.com/office/officeart/2005/8/layout/chevron2"/>
    <dgm:cxn modelId="{650D7608-80B3-4274-955E-A26F3868D5DC}" type="presParOf" srcId="{03765779-7911-4F73-AB03-9BFC3F276B75}" destId="{DCC99E0E-371E-41D3-ACFB-0A4A9BD7CDBF}" srcOrd="1" destOrd="0" presId="urn:microsoft.com/office/officeart/2005/8/layout/chevron2"/>
    <dgm:cxn modelId="{53EEFF32-DD8A-4EFC-81F4-227F06F30C55}" type="presParOf" srcId="{092E8DAA-37A1-4CBE-A4A7-0C10BE6894A1}" destId="{97CC28DF-C740-475D-985F-10F187A2297B}" srcOrd="1" destOrd="0" presId="urn:microsoft.com/office/officeart/2005/8/layout/chevron2"/>
    <dgm:cxn modelId="{336C1AC5-249D-47F3-AE2B-928124DA28DC}" type="presParOf" srcId="{092E8DAA-37A1-4CBE-A4A7-0C10BE6894A1}" destId="{ADE75F5E-2C3F-46A6-9CCA-1B1E5FCF4CAA}" srcOrd="2" destOrd="0" presId="urn:microsoft.com/office/officeart/2005/8/layout/chevron2"/>
    <dgm:cxn modelId="{381FF7F2-B49F-4720-8547-13205119230B}" type="presParOf" srcId="{ADE75F5E-2C3F-46A6-9CCA-1B1E5FCF4CAA}" destId="{8B7C17E8-5970-40AD-9D8F-9D0F634C3EF8}" srcOrd="0" destOrd="0" presId="urn:microsoft.com/office/officeart/2005/8/layout/chevron2"/>
    <dgm:cxn modelId="{EEE1A1CB-A389-46EE-BF64-337580719B25}" type="presParOf" srcId="{ADE75F5E-2C3F-46A6-9CCA-1B1E5FCF4CAA}" destId="{E0715E23-4359-438B-939E-DA71B3BE5D01}" srcOrd="1" destOrd="0" presId="urn:microsoft.com/office/officeart/2005/8/layout/chevron2"/>
    <dgm:cxn modelId="{60112BB4-69E0-4877-BD47-02F026E4EBC7}" type="presParOf" srcId="{092E8DAA-37A1-4CBE-A4A7-0C10BE6894A1}" destId="{BFF40A3A-0428-4492-958C-D0CEA9C8FE55}" srcOrd="3" destOrd="0" presId="urn:microsoft.com/office/officeart/2005/8/layout/chevron2"/>
    <dgm:cxn modelId="{5244D204-8EAB-4A4A-B667-08404758909C}" type="presParOf" srcId="{092E8DAA-37A1-4CBE-A4A7-0C10BE6894A1}" destId="{6DE0A2D7-6615-42A9-AB66-28881DD2270B}" srcOrd="4" destOrd="0" presId="urn:microsoft.com/office/officeart/2005/8/layout/chevron2"/>
    <dgm:cxn modelId="{4AD1EB86-F605-4DE5-9718-3F1C9F3318E2}" type="presParOf" srcId="{6DE0A2D7-6615-42A9-AB66-28881DD2270B}" destId="{41C3B5A0-BCCC-487C-845A-92E0ADBB7F28}" srcOrd="0" destOrd="0" presId="urn:microsoft.com/office/officeart/2005/8/layout/chevron2"/>
    <dgm:cxn modelId="{81D3ADA9-4CA7-4358-8FEB-891F44227A2C}" type="presParOf" srcId="{6DE0A2D7-6615-42A9-AB66-28881DD2270B}" destId="{AF96B22E-FBD3-44BB-B282-4593904C159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D49281-E274-45DB-8B6E-CC31224061AA}">
      <dsp:nvSpPr>
        <dsp:cNvPr id="0" name=""/>
        <dsp:cNvSpPr/>
      </dsp:nvSpPr>
      <dsp:spPr>
        <a:xfrm rot="5400000">
          <a:off x="-147615" y="148312"/>
          <a:ext cx="984105" cy="688873"/>
        </a:xfrm>
        <a:prstGeom prst="chevron">
          <a:avLst/>
        </a:prstGeom>
        <a:solidFill>
          <a:srgbClr val="7030A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1</a:t>
          </a:r>
          <a:endParaRPr lang="zh-CN" altLang="en-US" sz="1900" kern="1200" dirty="0"/>
        </a:p>
      </dsp:txBody>
      <dsp:txXfrm rot="5400000">
        <a:off x="-147615" y="148312"/>
        <a:ext cx="984105" cy="688873"/>
      </dsp:txXfrm>
    </dsp:sp>
    <dsp:sp modelId="{DCC99E0E-371E-41D3-ACFB-0A4A9BD7CDBF}">
      <dsp:nvSpPr>
        <dsp:cNvPr id="0" name=""/>
        <dsp:cNvSpPr/>
      </dsp:nvSpPr>
      <dsp:spPr>
        <a:xfrm rot="5400000">
          <a:off x="1176730" y="-487160"/>
          <a:ext cx="639668" cy="16153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zh-CN" altLang="zh-CN" sz="1700" kern="1200" dirty="0" smtClean="0"/>
            <a:t>全面从严治党</a:t>
          </a:r>
          <a:endParaRPr lang="zh-CN" altLang="en-US" sz="1700" kern="1200" dirty="0"/>
        </a:p>
      </dsp:txBody>
      <dsp:txXfrm rot="5400000">
        <a:off x="1176730" y="-487160"/>
        <a:ext cx="639668" cy="1615382"/>
      </dsp:txXfrm>
    </dsp:sp>
    <dsp:sp modelId="{8B7C17E8-5970-40AD-9D8F-9D0F634C3EF8}">
      <dsp:nvSpPr>
        <dsp:cNvPr id="0" name=""/>
        <dsp:cNvSpPr/>
      </dsp:nvSpPr>
      <dsp:spPr>
        <a:xfrm rot="5400000">
          <a:off x="-147615" y="924736"/>
          <a:ext cx="984105" cy="688873"/>
        </a:xfrm>
        <a:prstGeom prst="chevron">
          <a:avLst/>
        </a:prstGeom>
        <a:solidFill>
          <a:srgbClr val="7030A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2</a:t>
          </a:r>
          <a:endParaRPr lang="zh-CN" altLang="en-US" sz="1900" kern="1200" dirty="0"/>
        </a:p>
      </dsp:txBody>
      <dsp:txXfrm rot="5400000">
        <a:off x="-147615" y="924736"/>
        <a:ext cx="984105" cy="688873"/>
      </dsp:txXfrm>
    </dsp:sp>
    <dsp:sp modelId="{E0715E23-4359-438B-939E-DA71B3BE5D01}">
      <dsp:nvSpPr>
        <dsp:cNvPr id="0" name=""/>
        <dsp:cNvSpPr/>
      </dsp:nvSpPr>
      <dsp:spPr>
        <a:xfrm rot="5400000">
          <a:off x="1176730" y="289263"/>
          <a:ext cx="639668" cy="16153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zh-CN" altLang="zh-CN" sz="1700" kern="1200" dirty="0" smtClean="0"/>
            <a:t>办好大事要事</a:t>
          </a:r>
          <a:endParaRPr lang="zh-CN" altLang="en-US" sz="1700" kern="1200" dirty="0"/>
        </a:p>
      </dsp:txBody>
      <dsp:txXfrm rot="5400000">
        <a:off x="1176730" y="289263"/>
        <a:ext cx="639668" cy="1615382"/>
      </dsp:txXfrm>
    </dsp:sp>
    <dsp:sp modelId="{41C3B5A0-BCCC-487C-845A-92E0ADBB7F28}">
      <dsp:nvSpPr>
        <dsp:cNvPr id="0" name=""/>
        <dsp:cNvSpPr/>
      </dsp:nvSpPr>
      <dsp:spPr>
        <a:xfrm rot="5400000">
          <a:off x="-147615" y="1701161"/>
          <a:ext cx="984105" cy="688873"/>
        </a:xfrm>
        <a:prstGeom prst="chevron">
          <a:avLst/>
        </a:prstGeom>
        <a:solidFill>
          <a:srgbClr val="7030A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3</a:t>
          </a:r>
          <a:endParaRPr lang="zh-CN" altLang="en-US" sz="1900" kern="1200" dirty="0"/>
        </a:p>
      </dsp:txBody>
      <dsp:txXfrm rot="5400000">
        <a:off x="-147615" y="1701161"/>
        <a:ext cx="984105" cy="688873"/>
      </dsp:txXfrm>
    </dsp:sp>
    <dsp:sp modelId="{AF96B22E-FBD3-44BB-B282-4593904C159D}">
      <dsp:nvSpPr>
        <dsp:cNvPr id="0" name=""/>
        <dsp:cNvSpPr/>
      </dsp:nvSpPr>
      <dsp:spPr>
        <a:xfrm rot="5400000">
          <a:off x="1176730" y="1065688"/>
          <a:ext cx="639668" cy="16153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zh-CN" altLang="zh-CN" sz="1700" kern="1200" dirty="0" smtClean="0"/>
            <a:t>推进事业发展</a:t>
          </a:r>
          <a:endParaRPr lang="zh-CN" altLang="en-US" sz="1700" kern="1200" dirty="0"/>
        </a:p>
      </dsp:txBody>
      <dsp:txXfrm rot="5400000">
        <a:off x="1176730" y="1065688"/>
        <a:ext cx="639668" cy="16153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12E20-34ED-4FD8-BABD-E548EB1D650B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E148E0-5701-4A20-861A-0E26D8072C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148E0-5701-4A20-861A-0E26D8072C35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148E0-5701-4A20-861A-0E26D8072C3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lvl="0" indent="0" algn="r"/>
              <a:t>4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148E0-5701-4A20-861A-0E26D8072C35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148E0-5701-4A20-861A-0E26D8072C35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EF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advTm="0">
        <p14:vortex dir="r"/>
      </p:transition>
    </mc:Choice>
    <mc:Fallback>
      <p:transition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advTm="0">
        <p14:vortex dir="r"/>
      </p:transition>
    </mc:Choice>
    <mc:Fallback>
      <p:transition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advTm="0">
        <p14:vortex dir="r"/>
      </p:transition>
    </mc:Choice>
    <mc:Fallback>
      <p:transition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 userDrawn="1"/>
        </p:nvPicPr>
        <p:blipFill>
          <a:blip r:embed="rId2" cstate="print">
            <a:lum bright="44000" contrast="-52000"/>
            <a:grayscl/>
          </a:blip>
          <a:srcRect/>
          <a:stretch>
            <a:fillRect/>
          </a:stretch>
        </p:blipFill>
        <p:spPr bwMode="auto">
          <a:xfrm>
            <a:off x="0" y="3611564"/>
            <a:ext cx="12192000" cy="3246437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  <a:gs pos="100000">
                <a:srgbClr val="96AB94"/>
              </a:gs>
              <a:gs pos="100000">
                <a:srgbClr val="96AB94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</p:pic>
      <p:cxnSp>
        <p:nvCxnSpPr>
          <p:cNvPr id="4" name="直接连接符 3"/>
          <p:cNvCxnSpPr/>
          <p:nvPr userDrawn="1"/>
        </p:nvCxnSpPr>
        <p:spPr>
          <a:xfrm>
            <a:off x="0" y="-1588"/>
            <a:ext cx="12192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0" y="857250"/>
            <a:ext cx="12192000" cy="15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34501" y="80963"/>
            <a:ext cx="27559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 userDrawn="1"/>
        </p:nvSpPr>
        <p:spPr>
          <a:xfrm>
            <a:off x="0" y="3500438"/>
            <a:ext cx="12192000" cy="214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0960" y="-11114"/>
            <a:ext cx="8763061" cy="868346"/>
          </a:xfrm>
          <a:prstGeom prst="rect">
            <a:avLst/>
          </a:prstGeom>
        </p:spPr>
        <p:txBody>
          <a:bodyPr anchor="ctr"/>
          <a:lstStyle>
            <a:lvl1pPr algn="l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advTm="0">
        <p14:vortex dir="r"/>
      </p:transition>
    </mc:Choice>
    <mc:Fallback>
      <p:transition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advTm="0">
        <p14:vortex dir="r"/>
      </p:transition>
    </mc:Choice>
    <mc:Fallback>
      <p:transition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advTm="0">
        <p14:vortex dir="r"/>
      </p:transition>
    </mc:Choice>
    <mc:Fallback>
      <p:transition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advTm="0">
        <p14:vortex dir="r"/>
      </p:transition>
    </mc:Choice>
    <mc:Fallback>
      <p:transition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advTm="0">
        <p14:vortex dir="r"/>
      </p:transition>
    </mc:Choice>
    <mc:Fallback>
      <p:transition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advTm="0">
        <p14:vortex dir="r"/>
      </p:transition>
    </mc:Choice>
    <mc:Fallback>
      <p:transition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advTm="0">
        <p14:vortex dir="r"/>
      </p:transition>
    </mc:Choice>
    <mc:Fallback>
      <p:transition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advTm="0">
        <p14:vortex dir="r"/>
      </p:transition>
    </mc:Choice>
    <mc:Fallback>
      <p:transition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2018-03-14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xmlns="" Requires="p14">
      <p:transition advTm="0">
        <p14:vortex dir="r"/>
      </p:transition>
    </mc:Choice>
    <mc:Fallback>
      <p:transition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72008"/>
            <a:ext cx="12192000" cy="1340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631504" y="1340768"/>
            <a:ext cx="9100185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zh-CN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会</a:t>
            </a:r>
            <a:r>
              <a:rPr lang="en-US" altLang="zh-CN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lang="zh-CN" altLang="zh-CN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议</a:t>
            </a:r>
            <a:r>
              <a:rPr lang="en-US" altLang="zh-CN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lang="zh-CN" altLang="zh-CN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精</a:t>
            </a:r>
            <a:r>
              <a:rPr lang="en-US" altLang="zh-CN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lang="zh-CN" altLang="zh-CN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神</a:t>
            </a:r>
            <a:r>
              <a:rPr lang="en-US" altLang="zh-CN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lang="zh-CN" altLang="zh-CN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传</a:t>
            </a:r>
            <a:r>
              <a:rPr lang="en-US" altLang="zh-CN" sz="5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lang="zh-CN" altLang="zh-CN" sz="5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达</a:t>
            </a:r>
            <a:endParaRPr lang="en-US" altLang="zh-CN" sz="5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（</a:t>
            </a:r>
            <a:r>
              <a:rPr lang="zh-CN" altLang="zh-CN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校</a:t>
            </a:r>
            <a:r>
              <a:rPr lang="zh-CN" altLang="en-US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党委</a:t>
            </a:r>
            <a:r>
              <a:rPr lang="zh-CN" altLang="zh-CN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第一届委员会第五次全体</a:t>
            </a:r>
            <a:r>
              <a:rPr lang="zh-CN" altLang="en-US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会议）</a:t>
            </a:r>
            <a:endParaRPr lang="zh-CN" altLang="zh-CN" sz="3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7" name="文本框 37"/>
          <p:cNvSpPr txBox="1"/>
          <p:nvPr/>
        </p:nvSpPr>
        <p:spPr>
          <a:xfrm>
            <a:off x="4984000" y="4293096"/>
            <a:ext cx="2598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吴荷平     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2018.3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32641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326412" cy="648072"/>
          </a:xfrm>
          <a:prstGeom prst="rect">
            <a:avLst/>
          </a:prstGeom>
        </p:spPr>
      </p:pic>
      <p:cxnSp>
        <p:nvCxnSpPr>
          <p:cNvPr id="19" name="直接连接符 18"/>
          <p:cNvCxnSpPr>
            <a:stCxn id="5" idx="5"/>
            <a:endCxn id="4" idx="2"/>
          </p:cNvCxnSpPr>
          <p:nvPr/>
        </p:nvCxnSpPr>
        <p:spPr>
          <a:xfrm>
            <a:off x="4569094" y="1299500"/>
            <a:ext cx="1313180" cy="1247140"/>
          </a:xfrm>
          <a:prstGeom prst="line">
            <a:avLst/>
          </a:prstGeom>
          <a:ln>
            <a:solidFill>
              <a:srgbClr val="A6A6A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stCxn id="6" idx="6"/>
            <a:endCxn id="4" idx="2"/>
          </p:cNvCxnSpPr>
          <p:nvPr/>
        </p:nvCxnSpPr>
        <p:spPr>
          <a:xfrm flipV="1">
            <a:off x="4269345" y="2546159"/>
            <a:ext cx="1612900" cy="1067435"/>
          </a:xfrm>
          <a:prstGeom prst="line">
            <a:avLst/>
          </a:prstGeom>
          <a:ln>
            <a:solidFill>
              <a:srgbClr val="A6A6A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stCxn id="6" idx="6"/>
          </p:cNvCxnSpPr>
          <p:nvPr/>
        </p:nvCxnSpPr>
        <p:spPr>
          <a:xfrm>
            <a:off x="4269120" y="3613785"/>
            <a:ext cx="1612900" cy="1327785"/>
          </a:xfrm>
          <a:prstGeom prst="straightConnector1">
            <a:avLst/>
          </a:prstGeom>
          <a:ln>
            <a:solidFill>
              <a:srgbClr val="A6A6A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5881965" y="2177183"/>
            <a:ext cx="720355" cy="73707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304800" dist="203200" dir="78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047095" y="792220"/>
            <a:ext cx="611560" cy="59357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rgbClr val="F2F2F2"/>
              </a:gs>
              <a:gs pos="90000">
                <a:srgbClr val="D9D9D9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57150">
            <a:gradFill flip="none" rotWithShape="1">
              <a:gsLst>
                <a:gs pos="27000">
                  <a:schemeClr val="bg1"/>
                </a:gs>
                <a:gs pos="69000">
                  <a:schemeClr val="bg1">
                    <a:lumMod val="85000"/>
                  </a:schemeClr>
                </a:gs>
                <a:gs pos="84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304800" dist="203200" dir="78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370881" y="3177575"/>
            <a:ext cx="898464" cy="87203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rgbClr val="F2F2F2"/>
              </a:gs>
              <a:gs pos="90000">
                <a:srgbClr val="D9D9D9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57150">
            <a:gradFill flip="none" rotWithShape="1">
              <a:gsLst>
                <a:gs pos="27000">
                  <a:schemeClr val="bg1"/>
                </a:gs>
                <a:gs pos="69000">
                  <a:schemeClr val="bg1">
                    <a:lumMod val="85000"/>
                  </a:schemeClr>
                </a:gs>
                <a:gs pos="84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304800" dist="203200" dir="78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07968" y="4725144"/>
            <a:ext cx="865784" cy="89445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304800" dist="203200" dir="78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174274" y="886356"/>
            <a:ext cx="3948517" cy="792297"/>
            <a:chOff x="983432" y="2670147"/>
            <a:chExt cx="3948517" cy="792297"/>
          </a:xfrm>
        </p:grpSpPr>
        <p:sp>
          <p:nvSpPr>
            <p:cNvPr id="27" name="文本框 26"/>
            <p:cNvSpPr txBox="1"/>
            <p:nvPr/>
          </p:nvSpPr>
          <p:spPr>
            <a:xfrm>
              <a:off x="983432" y="2670147"/>
              <a:ext cx="39485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日，文彰楼报告厅召开</a:t>
              </a:r>
              <a:endParaRPr lang="zh-CN" altLang="en-US" sz="2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070541" y="3000779"/>
              <a:ext cx="1847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769875" y="2276778"/>
            <a:ext cx="2954655" cy="793415"/>
            <a:chOff x="3094266" y="3984664"/>
            <a:chExt cx="2954655" cy="793415"/>
          </a:xfrm>
        </p:grpSpPr>
        <p:sp>
          <p:nvSpPr>
            <p:cNvPr id="30" name="文本框 29"/>
            <p:cNvSpPr txBox="1"/>
            <p:nvPr/>
          </p:nvSpPr>
          <p:spPr>
            <a:xfrm>
              <a:off x="3094266" y="3984664"/>
              <a:ext cx="2954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校党委书记程纯主持</a:t>
              </a:r>
              <a:endParaRPr lang="zh-CN" altLang="en-US" sz="2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181375" y="4316414"/>
              <a:ext cx="1847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58347" y="3429000"/>
            <a:ext cx="7533653" cy="848239"/>
            <a:chOff x="7414845" y="3939660"/>
            <a:chExt cx="7533653" cy="848239"/>
          </a:xfrm>
        </p:grpSpPr>
        <p:sp>
          <p:nvSpPr>
            <p:cNvPr id="32" name="文本框 31"/>
            <p:cNvSpPr txBox="1"/>
            <p:nvPr/>
          </p:nvSpPr>
          <p:spPr>
            <a:xfrm>
              <a:off x="7684971" y="3939660"/>
              <a:ext cx="72635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书记工作报告、校长工作部署；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分组讨论、表态发言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414845" y="4326234"/>
              <a:ext cx="1847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16080" y="4581128"/>
            <a:ext cx="4824537" cy="1253172"/>
            <a:chOff x="5224143" y="2616241"/>
            <a:chExt cx="4824537" cy="1253172"/>
          </a:xfrm>
        </p:grpSpPr>
        <p:sp>
          <p:nvSpPr>
            <p:cNvPr id="34" name="文本框 33"/>
            <p:cNvSpPr txBox="1"/>
            <p:nvPr/>
          </p:nvSpPr>
          <p:spPr>
            <a:xfrm>
              <a:off x="5224143" y="2616241"/>
              <a:ext cx="2954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出席：全体党委委员</a:t>
              </a:r>
              <a:endParaRPr lang="zh-CN" altLang="en-US" sz="2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311252" y="2997497"/>
              <a:ext cx="1847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33"/>
            <p:cNvSpPr txBox="1"/>
            <p:nvPr/>
          </p:nvSpPr>
          <p:spPr>
            <a:xfrm>
              <a:off x="5224144" y="3192305"/>
              <a:ext cx="4824536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列席：</a:t>
              </a: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党外校领导、纪委委员、中层干部、民主党派负责人、重点专业负责人、院团委学工办和办公室负责人</a:t>
              </a: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335360" y="2110198"/>
            <a:ext cx="1998839" cy="1940050"/>
            <a:chOff x="1415480" y="2069558"/>
            <a:chExt cx="1998839" cy="1940050"/>
          </a:xfrm>
        </p:grpSpPr>
        <p:sp>
          <p:nvSpPr>
            <p:cNvPr id="38" name="椭圆 37"/>
            <p:cNvSpPr/>
            <p:nvPr/>
          </p:nvSpPr>
          <p:spPr>
            <a:xfrm>
              <a:off x="1415480" y="2069558"/>
              <a:ext cx="1998839" cy="194005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8000">
                  <a:srgbClr val="F2F2F2"/>
                </a:gs>
                <a:gs pos="90000">
                  <a:srgbClr val="D9D9D9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57150">
              <a:gradFill flip="none" rotWithShape="1">
                <a:gsLst>
                  <a:gs pos="27000">
                    <a:schemeClr val="bg1"/>
                  </a:gs>
                  <a:gs pos="69000">
                    <a:schemeClr val="bg1">
                      <a:lumMod val="85000"/>
                    </a:schemeClr>
                  </a:gs>
                  <a:gs pos="8400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30200" dist="241300" dir="78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559496" y="2740288"/>
              <a:ext cx="1723549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基本情况</a:t>
              </a:r>
              <a:endPara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>
        <p14:vortex dir="r"/>
      </p:transition>
    </mc:Choice>
    <mc:Fallback>
      <p:transition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1167682" y="2996952"/>
            <a:ext cx="1471934" cy="269294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endCxn id="9" idx="7"/>
          </p:cNvCxnSpPr>
          <p:nvPr/>
        </p:nvCxnSpPr>
        <p:spPr>
          <a:xfrm flipH="1">
            <a:off x="2201773" y="3573016"/>
            <a:ext cx="725875" cy="1546171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879288" y="3195789"/>
            <a:ext cx="1856030" cy="1575622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stCxn id="7" idx="5"/>
            <a:endCxn id="5" idx="1"/>
          </p:cNvCxnSpPr>
          <p:nvPr/>
        </p:nvCxnSpPr>
        <p:spPr>
          <a:xfrm>
            <a:off x="1038405" y="1183362"/>
            <a:ext cx="1729740" cy="1106805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654263" y="799220"/>
            <a:ext cx="450050" cy="4500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304800" dist="203200" dir="78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817490" y="5054010"/>
            <a:ext cx="450216" cy="44506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rgbClr val="F2F2F2"/>
              </a:gs>
              <a:gs pos="90000">
                <a:srgbClr val="D9D9D9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57150">
            <a:gradFill flip="none" rotWithShape="1">
              <a:gsLst>
                <a:gs pos="27000">
                  <a:schemeClr val="bg1"/>
                </a:gs>
                <a:gs pos="69000">
                  <a:schemeClr val="bg1">
                    <a:lumMod val="85000"/>
                  </a:schemeClr>
                </a:gs>
                <a:gs pos="84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304800" dist="203200" dir="78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66743" y="2873712"/>
            <a:ext cx="839982" cy="86409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rgbClr val="F2F2F2"/>
              </a:gs>
              <a:gs pos="90000">
                <a:srgbClr val="D9D9D9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57150">
            <a:gradFill flip="none" rotWithShape="1">
              <a:gsLst>
                <a:gs pos="27000">
                  <a:schemeClr val="bg1"/>
                </a:gs>
                <a:gs pos="69000">
                  <a:schemeClr val="bg1">
                    <a:lumMod val="85000"/>
                  </a:schemeClr>
                </a:gs>
                <a:gs pos="84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304800" dist="203200" dir="78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90777" y="4582900"/>
            <a:ext cx="366676" cy="366676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304800" dist="203200" dir="78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2470044" y="1992815"/>
            <a:ext cx="2033025" cy="2033025"/>
            <a:chOff x="3030749" y="2082985"/>
            <a:chExt cx="2033025" cy="2033025"/>
          </a:xfrm>
        </p:grpSpPr>
        <p:sp>
          <p:nvSpPr>
            <p:cNvPr id="20" name="椭圆 19"/>
            <p:cNvSpPr/>
            <p:nvPr/>
          </p:nvSpPr>
          <p:spPr>
            <a:xfrm>
              <a:off x="3030749" y="2082985"/>
              <a:ext cx="2033025" cy="203302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304800" dist="203200" dir="78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215680" y="2204864"/>
              <a:ext cx="1657908" cy="1657908"/>
            </a:xfrm>
            <a:prstGeom prst="rect">
              <a:avLst/>
            </a:prstGeom>
          </p:spPr>
        </p:pic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326412" cy="648072"/>
          </a:xfrm>
          <a:prstGeom prst="rect">
            <a:avLst/>
          </a:prstGeom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223792" y="1268760"/>
            <a:ext cx="61206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创新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：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第一次以全委会的形式，布置学年工作。</a:t>
            </a:r>
            <a:endParaRPr kumimoji="0" 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231904" y="1844824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这种创新，是更好地贯彻落实十九大有关精神，更好地体现了校党委对一切工作的领导。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4583832" y="3188296"/>
            <a:ext cx="7128792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主题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：</a:t>
            </a:r>
            <a:r>
              <a:rPr lang="zh-CN" altLang="en-US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全面贯彻党的十九大和十九届一中、二中、三中全会精神，以习近平新时代中国特色社会主义思想为指导，按照</a:t>
            </a:r>
            <a:r>
              <a:rPr lang="zh-CN" altLang="en-US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高质量</a:t>
            </a:r>
            <a:r>
              <a:rPr lang="zh-CN" altLang="en-US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发展要求，以全面</a:t>
            </a:r>
            <a:r>
              <a:rPr lang="zh-CN" altLang="en-US" b="1" dirty="0" smtClean="0">
                <a:solidFill>
                  <a:srgbClr val="0070C0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从严治党为主线</a:t>
            </a:r>
            <a:r>
              <a:rPr lang="zh-CN" altLang="en-US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，以</a:t>
            </a:r>
            <a:r>
              <a:rPr lang="zh-CN" altLang="en-US" b="1" dirty="0" smtClean="0">
                <a:solidFill>
                  <a:srgbClr val="0070C0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立德树人为根本</a:t>
            </a:r>
            <a:r>
              <a:rPr lang="zh-CN" altLang="en-US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，以</a:t>
            </a:r>
            <a:r>
              <a:rPr lang="zh-CN" altLang="en-US" b="1" dirty="0" smtClean="0">
                <a:solidFill>
                  <a:srgbClr val="0070C0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学科建设为龙头</a:t>
            </a:r>
            <a:r>
              <a:rPr lang="zh-CN" altLang="en-US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，以</a:t>
            </a:r>
            <a:r>
              <a:rPr lang="zh-CN" altLang="en-US" b="1" dirty="0" smtClean="0">
                <a:solidFill>
                  <a:srgbClr val="0070C0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服务社会为导向</a:t>
            </a:r>
            <a:r>
              <a:rPr lang="zh-CN" altLang="en-US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，以</a:t>
            </a:r>
            <a:r>
              <a:rPr lang="zh-CN" altLang="en-US" b="1" dirty="0" smtClean="0">
                <a:solidFill>
                  <a:srgbClr val="0070C0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人才队伍建设为动力</a:t>
            </a:r>
            <a:r>
              <a:rPr lang="zh-CN" altLang="en-US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，全面推动学校各项事业稳中有进、稳中向好、稳中更优，为建设特色鲜明的高水平地方领军型大学而努力奋斗！</a:t>
            </a:r>
          </a:p>
        </p:txBody>
      </p:sp>
      <p:sp>
        <p:nvSpPr>
          <p:cNvPr id="26" name="矩形 25"/>
          <p:cNvSpPr/>
          <p:nvPr/>
        </p:nvSpPr>
        <p:spPr>
          <a:xfrm>
            <a:off x="3071664" y="2996952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高质量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advTm="0">
        <p14:vortex dir="r"/>
      </p:transition>
    </mc:Choice>
    <mc:Fallback>
      <p:transition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圆角矩形 68"/>
          <p:cNvSpPr/>
          <p:nvPr/>
        </p:nvSpPr>
        <p:spPr>
          <a:xfrm>
            <a:off x="9120336" y="2924944"/>
            <a:ext cx="2664296" cy="504056"/>
          </a:xfrm>
          <a:prstGeom prst="roundRect">
            <a:avLst/>
          </a:prstGeom>
          <a:solidFill>
            <a:srgbClr val="FEFC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600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    高质量深化</a:t>
            </a:r>
            <a:r>
              <a:rPr lang="zh-CN" altLang="en-US" sz="1600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立德树人</a:t>
            </a:r>
            <a:r>
              <a:rPr lang="zh-CN" altLang="en-US" sz="1600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任务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grpSp>
        <p:nvGrpSpPr>
          <p:cNvPr id="13313" name="组合 17"/>
          <p:cNvGrpSpPr/>
          <p:nvPr/>
        </p:nvGrpSpPr>
        <p:grpSpPr>
          <a:xfrm>
            <a:off x="2783632" y="692696"/>
            <a:ext cx="6624737" cy="583731"/>
            <a:chOff x="943017" y="397990"/>
            <a:chExt cx="6624458" cy="582984"/>
          </a:xfrm>
        </p:grpSpPr>
        <p:cxnSp>
          <p:nvCxnSpPr>
            <p:cNvPr id="19" name="直接连接符 18"/>
            <p:cNvCxnSpPr/>
            <p:nvPr/>
          </p:nvCxnSpPr>
          <p:spPr>
            <a:xfrm flipV="1">
              <a:off x="1199258" y="973317"/>
              <a:ext cx="6296211" cy="7657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315" name="文本框 16"/>
            <p:cNvSpPr txBox="1"/>
            <p:nvPr/>
          </p:nvSpPr>
          <p:spPr>
            <a:xfrm>
              <a:off x="943017" y="397990"/>
              <a:ext cx="6624458" cy="4303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indent="0"/>
              <a:r>
                <a:rPr lang="zh-CN" altLang="zh-CN" sz="2200" dirty="0" smtClean="0">
                  <a:latin typeface="微软雅黑" pitchFamily="34" charset="-122"/>
                  <a:ea typeface="微软雅黑" pitchFamily="34" charset="-122"/>
                </a:rPr>
                <a:t>凝心聚力争当时代奋斗者，拓本强基推动发展高质量</a:t>
              </a:r>
              <a:endParaRPr lang="zh-CN" altLang="en-US" sz="22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271464" y="2348880"/>
            <a:ext cx="10129708" cy="406485"/>
            <a:chOff x="1165329" y="2843939"/>
            <a:chExt cx="10129708" cy="406485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9349729" y="3061671"/>
              <a:ext cx="1945308" cy="0"/>
            </a:xfrm>
            <a:prstGeom prst="line">
              <a:avLst/>
            </a:prstGeom>
            <a:ln w="50800">
              <a:solidFill>
                <a:schemeClr val="tx1">
                  <a:lumMod val="50000"/>
                  <a:lumOff val="5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129504" y="3064793"/>
              <a:ext cx="2017235" cy="0"/>
            </a:xfrm>
            <a:prstGeom prst="line">
              <a:avLst/>
            </a:prstGeom>
            <a:ln w="50800">
              <a:solidFill>
                <a:schemeClr val="accent6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142266" y="3058749"/>
              <a:ext cx="1813153" cy="0"/>
            </a:xfrm>
            <a:prstGeom prst="line">
              <a:avLst/>
            </a:prstGeom>
            <a:ln w="50800">
              <a:solidFill>
                <a:schemeClr val="tx1">
                  <a:lumMod val="50000"/>
                  <a:lumOff val="5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151035" y="3034444"/>
              <a:ext cx="1778208" cy="0"/>
            </a:xfrm>
            <a:prstGeom prst="line">
              <a:avLst/>
            </a:prstGeom>
            <a:ln w="50800">
              <a:solidFill>
                <a:schemeClr val="accent6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Arc 16"/>
            <p:cNvSpPr/>
            <p:nvPr/>
          </p:nvSpPr>
          <p:spPr>
            <a:xfrm>
              <a:off x="9164866" y="2880536"/>
              <a:ext cx="369888" cy="369888"/>
            </a:xfrm>
            <a:prstGeom prst="arc">
              <a:avLst>
                <a:gd name="adj1" fmla="val 1821037"/>
                <a:gd name="adj2" fmla="val 19752242"/>
              </a:avLst>
            </a:prstGeom>
            <a:noFill/>
            <a:ln w="508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" name="Arc 17"/>
            <p:cNvSpPr/>
            <p:nvPr/>
          </p:nvSpPr>
          <p:spPr>
            <a:xfrm>
              <a:off x="6942466" y="2875070"/>
              <a:ext cx="369888" cy="369888"/>
            </a:xfrm>
            <a:prstGeom prst="arc">
              <a:avLst>
                <a:gd name="adj1" fmla="val 1821037"/>
                <a:gd name="adj2" fmla="val 19752242"/>
              </a:avLst>
            </a:prstGeom>
            <a:noFill/>
            <a:ln w="508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" name="Arc 18"/>
            <p:cNvSpPr/>
            <p:nvPr/>
          </p:nvSpPr>
          <p:spPr>
            <a:xfrm>
              <a:off x="4926242" y="2875070"/>
              <a:ext cx="369888" cy="369888"/>
            </a:xfrm>
            <a:prstGeom prst="arc">
              <a:avLst>
                <a:gd name="adj1" fmla="val 1821037"/>
                <a:gd name="adj2" fmla="val 19752242"/>
              </a:avLst>
            </a:prstGeom>
            <a:noFill/>
            <a:ln w="508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29" name="Straight Connector 12"/>
            <p:cNvCxnSpPr/>
            <p:nvPr/>
          </p:nvCxnSpPr>
          <p:spPr>
            <a:xfrm>
              <a:off x="1165329" y="3028883"/>
              <a:ext cx="1813153" cy="0"/>
            </a:xfrm>
            <a:prstGeom prst="line">
              <a:avLst/>
            </a:prstGeom>
            <a:ln w="50800">
              <a:solidFill>
                <a:schemeClr val="tx1">
                  <a:lumMod val="50000"/>
                  <a:lumOff val="5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Arc 17"/>
            <p:cNvSpPr/>
            <p:nvPr/>
          </p:nvSpPr>
          <p:spPr>
            <a:xfrm>
              <a:off x="2954531" y="2843939"/>
              <a:ext cx="369888" cy="369888"/>
            </a:xfrm>
            <a:prstGeom prst="arc">
              <a:avLst>
                <a:gd name="adj1" fmla="val 1821037"/>
                <a:gd name="adj2" fmla="val 19752242"/>
              </a:avLst>
            </a:prstGeom>
            <a:noFill/>
            <a:ln w="508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326412" cy="648072"/>
          </a:xfrm>
          <a:prstGeom prst="rect">
            <a:avLst/>
          </a:prstGeom>
        </p:spPr>
      </p:pic>
      <p:sp>
        <p:nvSpPr>
          <p:cNvPr id="36" name="矩形 35"/>
          <p:cNvSpPr/>
          <p:nvPr/>
        </p:nvSpPr>
        <p:spPr>
          <a:xfrm>
            <a:off x="1415480" y="1412776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 smtClean="0"/>
              <a:t>全面、精炼地回顾过去一年</a:t>
            </a:r>
            <a:r>
              <a:rPr lang="zh-CN" altLang="en-US" dirty="0" smtClean="0"/>
              <a:t>工作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4583832" y="1484784"/>
            <a:ext cx="280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 smtClean="0"/>
              <a:t>精准研判形势</a:t>
            </a:r>
            <a:endParaRPr lang="en-US" altLang="zh-CN" dirty="0" smtClean="0"/>
          </a:p>
          <a:p>
            <a:r>
              <a:rPr lang="en-US" altLang="zh-CN" dirty="0" smtClean="0"/>
              <a:t>        </a:t>
            </a:r>
            <a:r>
              <a:rPr lang="zh-CN" altLang="zh-CN" dirty="0" smtClean="0"/>
              <a:t>明确目标定位</a:t>
            </a:r>
            <a:endParaRPr lang="en-US" altLang="zh-CN" dirty="0" smtClean="0"/>
          </a:p>
          <a:p>
            <a:r>
              <a:rPr lang="en-US" altLang="zh-CN" dirty="0" smtClean="0"/>
              <a:t>                 </a:t>
            </a:r>
            <a:r>
              <a:rPr lang="zh-CN" altLang="zh-CN" dirty="0" smtClean="0"/>
              <a:t>探寻发展新路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8760296" y="1484784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推动高质量发展的举措</a:t>
            </a:r>
            <a:endParaRPr lang="zh-CN" altLang="en-US" dirty="0"/>
          </a:p>
        </p:txBody>
      </p:sp>
      <p:graphicFrame>
        <p:nvGraphicFramePr>
          <p:cNvPr id="41" name="图示 40"/>
          <p:cNvGraphicFramePr/>
          <p:nvPr/>
        </p:nvGraphicFramePr>
        <p:xfrm>
          <a:off x="1055440" y="3356992"/>
          <a:ext cx="2304256" cy="2538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46" name="组合 45"/>
          <p:cNvGrpSpPr/>
          <p:nvPr/>
        </p:nvGrpSpPr>
        <p:grpSpPr>
          <a:xfrm>
            <a:off x="3575720" y="2924944"/>
            <a:ext cx="648072" cy="648072"/>
            <a:chOff x="9264352" y="3717032"/>
            <a:chExt cx="648072" cy="648072"/>
          </a:xfrm>
        </p:grpSpPr>
        <p:sp>
          <p:nvSpPr>
            <p:cNvPr id="44" name="椭圆 43"/>
            <p:cNvSpPr/>
            <p:nvPr/>
          </p:nvSpPr>
          <p:spPr>
            <a:xfrm>
              <a:off x="9264352" y="3717032"/>
              <a:ext cx="648072" cy="648072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264352" y="3861048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/>
                <a:t>阶段</a:t>
              </a:r>
              <a:endParaRPr lang="zh-CN" altLang="en-US" b="1" dirty="0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575720" y="3933056"/>
            <a:ext cx="648072" cy="648072"/>
            <a:chOff x="9264352" y="3717032"/>
            <a:chExt cx="648072" cy="648072"/>
          </a:xfrm>
        </p:grpSpPr>
        <p:sp>
          <p:nvSpPr>
            <p:cNvPr id="48" name="椭圆 47"/>
            <p:cNvSpPr/>
            <p:nvPr/>
          </p:nvSpPr>
          <p:spPr>
            <a:xfrm>
              <a:off x="9264352" y="3717032"/>
              <a:ext cx="648072" cy="648072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264352" y="3861048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/>
                <a:t>目标</a:t>
              </a:r>
              <a:endParaRPr lang="zh-CN" altLang="en-US" b="1" dirty="0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575720" y="5445224"/>
            <a:ext cx="648072" cy="648072"/>
            <a:chOff x="9264352" y="3717032"/>
            <a:chExt cx="648072" cy="648072"/>
          </a:xfrm>
        </p:grpSpPr>
        <p:sp>
          <p:nvSpPr>
            <p:cNvPr id="51" name="椭圆 50"/>
            <p:cNvSpPr/>
            <p:nvPr/>
          </p:nvSpPr>
          <p:spPr>
            <a:xfrm>
              <a:off x="9264352" y="3717032"/>
              <a:ext cx="648072" cy="648072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264352" y="3861048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/>
                <a:t>思路</a:t>
              </a:r>
              <a:endParaRPr lang="zh-CN" altLang="en-US" b="1" dirty="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4223792" y="2852936"/>
            <a:ext cx="4320480" cy="77104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>
            <a:noFill/>
            <a:prstDash val="dash"/>
          </a:ln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400" b="1" dirty="0" smtClean="0"/>
              <a:t>基于国家、区域、行业、高等教育以及我校实际的形势分析：从规模扩张的快速发展阶段进入了转型升级的</a:t>
            </a:r>
            <a:r>
              <a:rPr lang="zh-CN" altLang="en-US" sz="1400" b="1" dirty="0" smtClean="0">
                <a:solidFill>
                  <a:srgbClr val="FF0000"/>
                </a:solidFill>
              </a:rPr>
              <a:t>高质量</a:t>
            </a:r>
            <a:r>
              <a:rPr lang="zh-CN" altLang="en-US" sz="1400" b="1" dirty="0" smtClean="0"/>
              <a:t>发展阶段。</a:t>
            </a:r>
            <a:endParaRPr lang="zh-CN" altLang="en-US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4223792" y="3861048"/>
            <a:ext cx="4320480" cy="7848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>
            <a:noFill/>
            <a:prstDash val="dash"/>
          </a:ln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zh-CN" sz="1400" b="1" dirty="0" smtClean="0"/>
              <a:t>未来五年，顺利跨入江苏高水平大学行列</a:t>
            </a:r>
            <a:endParaRPr lang="en-US" altLang="zh-CN" sz="1400" b="1" dirty="0" smtClean="0"/>
          </a:p>
          <a:p>
            <a:pPr>
              <a:lnSpc>
                <a:spcPts val="1800"/>
              </a:lnSpc>
            </a:pPr>
            <a:r>
              <a:rPr lang="en-US" altLang="zh-CN" sz="1400" b="1" dirty="0" smtClean="0"/>
              <a:t> </a:t>
            </a:r>
            <a:r>
              <a:rPr lang="en-US" altLang="zh-CN" sz="1400" b="1" dirty="0" smtClean="0">
                <a:solidFill>
                  <a:srgbClr val="FF0000"/>
                </a:solidFill>
              </a:rPr>
              <a:t>50</a:t>
            </a:r>
            <a:r>
              <a:rPr lang="zh-CN" altLang="zh-CN" sz="1400" b="1" dirty="0" smtClean="0">
                <a:solidFill>
                  <a:srgbClr val="FF0000"/>
                </a:solidFill>
              </a:rPr>
              <a:t>周年</a:t>
            </a:r>
            <a:r>
              <a:rPr lang="zh-CN" altLang="zh-CN" sz="1400" b="1" dirty="0" smtClean="0"/>
              <a:t>，基本实现建设特色鲜明的地方领军型大学</a:t>
            </a:r>
            <a:endParaRPr lang="en-US" altLang="zh-CN" sz="1400" b="1" dirty="0" smtClean="0"/>
          </a:p>
          <a:p>
            <a:pPr>
              <a:lnSpc>
                <a:spcPts val="1800"/>
              </a:lnSpc>
            </a:pPr>
            <a:r>
              <a:rPr lang="en-US" altLang="zh-CN" sz="1400" b="1" dirty="0" smtClean="0"/>
              <a:t> </a:t>
            </a:r>
            <a:r>
              <a:rPr lang="en-US" altLang="zh-CN" sz="1400" b="1" dirty="0" smtClean="0">
                <a:solidFill>
                  <a:srgbClr val="FF0000"/>
                </a:solidFill>
              </a:rPr>
              <a:t>60</a:t>
            </a:r>
            <a:r>
              <a:rPr lang="zh-CN" altLang="zh-CN" sz="1400" b="1" dirty="0" smtClean="0">
                <a:solidFill>
                  <a:srgbClr val="FF0000"/>
                </a:solidFill>
              </a:rPr>
              <a:t>周年</a:t>
            </a:r>
            <a:r>
              <a:rPr lang="zh-CN" altLang="zh-CN" sz="1400" b="1" dirty="0" smtClean="0"/>
              <a:t>，全面建成特色鲜明的高水平地方领军型大学</a:t>
            </a:r>
            <a:endParaRPr lang="zh-CN" altLang="en-US" sz="1400" dirty="0"/>
          </a:p>
        </p:txBody>
      </p:sp>
      <p:sp>
        <p:nvSpPr>
          <p:cNvPr id="60" name="TextBox 59"/>
          <p:cNvSpPr txBox="1"/>
          <p:nvPr/>
        </p:nvSpPr>
        <p:spPr>
          <a:xfrm>
            <a:off x="4223792" y="4869160"/>
            <a:ext cx="4320480" cy="1887696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>
            <a:noFill/>
            <a:prstDash val="dash"/>
          </a:ln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b="1" dirty="0" smtClean="0"/>
              <a:t>    全面从</a:t>
            </a:r>
            <a:r>
              <a:rPr lang="en-US" altLang="en-US" sz="1400" b="1" dirty="0" smtClean="0"/>
              <a:t>“</a:t>
            </a:r>
            <a:r>
              <a:rPr lang="zh-CN" altLang="en-US" sz="1400" b="1" dirty="0" smtClean="0"/>
              <a:t>严</a:t>
            </a:r>
            <a:r>
              <a:rPr lang="en-US" altLang="en-US" sz="1400" b="1" dirty="0" smtClean="0"/>
              <a:t>”</a:t>
            </a:r>
            <a:r>
              <a:rPr lang="zh-CN" altLang="en-US" sz="1400" b="1" dirty="0" smtClean="0"/>
              <a:t>治党的</a:t>
            </a:r>
            <a:r>
              <a:rPr lang="en-US" altLang="en-US" sz="1400" b="1" dirty="0" smtClean="0"/>
              <a:t>“</a:t>
            </a:r>
            <a:r>
              <a:rPr lang="zh-CN" altLang="en-US" sz="1400" b="1" dirty="0" smtClean="0">
                <a:solidFill>
                  <a:srgbClr val="FF0000"/>
                </a:solidFill>
              </a:rPr>
              <a:t>一严</a:t>
            </a:r>
            <a:r>
              <a:rPr lang="en-US" altLang="en-US" sz="1400" b="1" dirty="0" smtClean="0">
                <a:solidFill>
                  <a:srgbClr val="FF0000"/>
                </a:solidFill>
              </a:rPr>
              <a:t>”</a:t>
            </a:r>
            <a:r>
              <a:rPr lang="zh-CN" altLang="en-US" sz="1400" b="1" dirty="0" smtClean="0"/>
              <a:t>，筑牢高质量发展基础；</a:t>
            </a:r>
            <a:endParaRPr lang="en-US" altLang="zh-CN" sz="1400" b="1" dirty="0" smtClean="0"/>
          </a:p>
          <a:p>
            <a:pPr>
              <a:lnSpc>
                <a:spcPts val="2000"/>
              </a:lnSpc>
            </a:pPr>
            <a:r>
              <a:rPr lang="zh-CN" altLang="en-US" sz="1400" b="1" dirty="0" smtClean="0"/>
              <a:t>    学科结构合理化和对外交流的国际化的</a:t>
            </a:r>
            <a:r>
              <a:rPr lang="en-US" altLang="en-US" sz="1400" b="1" dirty="0" smtClean="0"/>
              <a:t>“</a:t>
            </a:r>
            <a:r>
              <a:rPr lang="zh-CN" altLang="en-US" sz="1400" b="1" dirty="0" smtClean="0">
                <a:solidFill>
                  <a:srgbClr val="FF0000"/>
                </a:solidFill>
              </a:rPr>
              <a:t>两化</a:t>
            </a:r>
            <a:r>
              <a:rPr lang="en-US" altLang="en-US" sz="1400" b="1" dirty="0" smtClean="0">
                <a:solidFill>
                  <a:srgbClr val="FF0000"/>
                </a:solidFill>
              </a:rPr>
              <a:t>”</a:t>
            </a:r>
            <a:r>
              <a:rPr lang="zh-CN" altLang="en-US" sz="1400" b="1" dirty="0" smtClean="0"/>
              <a:t>增强高质量发展动能；</a:t>
            </a:r>
            <a:endParaRPr lang="en-US" altLang="zh-CN" sz="1400" b="1" dirty="0" smtClean="0"/>
          </a:p>
          <a:p>
            <a:pPr>
              <a:lnSpc>
                <a:spcPts val="2000"/>
              </a:lnSpc>
            </a:pPr>
            <a:r>
              <a:rPr lang="zh-CN" altLang="en-US" sz="1400" b="1" dirty="0" smtClean="0"/>
              <a:t>    高质量的人才培养、高质量的师资队伍、高水平的科研服务的</a:t>
            </a:r>
            <a:r>
              <a:rPr lang="en-US" altLang="en-US" sz="1400" b="1" dirty="0" smtClean="0"/>
              <a:t>“</a:t>
            </a:r>
            <a:r>
              <a:rPr lang="zh-CN" altLang="en-US" sz="1400" b="1" dirty="0" smtClean="0">
                <a:solidFill>
                  <a:srgbClr val="FF0000"/>
                </a:solidFill>
              </a:rPr>
              <a:t>三高</a:t>
            </a:r>
            <a:r>
              <a:rPr lang="en-US" altLang="en-US" sz="1400" b="1" dirty="0" smtClean="0"/>
              <a:t>”</a:t>
            </a:r>
            <a:r>
              <a:rPr lang="zh-CN" altLang="en-US" sz="1400" b="1" dirty="0" smtClean="0"/>
              <a:t>厚植高质量发展优势；</a:t>
            </a:r>
            <a:endParaRPr lang="en-US" altLang="zh-CN" sz="1400" b="1" dirty="0" smtClean="0"/>
          </a:p>
          <a:p>
            <a:pPr>
              <a:lnSpc>
                <a:spcPts val="2000"/>
              </a:lnSpc>
            </a:pPr>
            <a:r>
              <a:rPr lang="zh-CN" altLang="en-US" sz="1400" b="1" dirty="0" smtClean="0"/>
              <a:t>    优质的文化品牌、优异的依法治校、优化的管理服务、优美的环境氛围的</a:t>
            </a:r>
            <a:r>
              <a:rPr lang="en-US" altLang="en-US" sz="1400" b="1" dirty="0" smtClean="0"/>
              <a:t>“</a:t>
            </a:r>
            <a:r>
              <a:rPr lang="zh-CN" altLang="en-US" sz="1400" b="1" dirty="0" smtClean="0">
                <a:solidFill>
                  <a:srgbClr val="FF0000"/>
                </a:solidFill>
              </a:rPr>
              <a:t>四优</a:t>
            </a:r>
            <a:r>
              <a:rPr lang="en-US" altLang="en-US" sz="1400" b="1" dirty="0" smtClean="0"/>
              <a:t>”</a:t>
            </a:r>
            <a:r>
              <a:rPr lang="zh-CN" altLang="en-US" sz="1400" b="1" dirty="0" smtClean="0"/>
              <a:t>丰富高质量发展内涵</a:t>
            </a:r>
            <a:endParaRPr lang="zh-CN" altLang="en-US" sz="1400" dirty="0"/>
          </a:p>
        </p:txBody>
      </p:sp>
      <p:sp>
        <p:nvSpPr>
          <p:cNvPr id="62" name="椭圆 61"/>
          <p:cNvSpPr/>
          <p:nvPr/>
        </p:nvSpPr>
        <p:spPr>
          <a:xfrm>
            <a:off x="8904312" y="2924944"/>
            <a:ext cx="504056" cy="504056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304800" dist="203200" dir="78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圆角矩形 69"/>
          <p:cNvSpPr/>
          <p:nvPr/>
        </p:nvSpPr>
        <p:spPr>
          <a:xfrm>
            <a:off x="9120336" y="3645024"/>
            <a:ext cx="2664296" cy="504056"/>
          </a:xfrm>
          <a:prstGeom prst="roundRect">
            <a:avLst/>
          </a:prstGeom>
          <a:solidFill>
            <a:srgbClr val="FEFC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600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    高质量</a:t>
            </a:r>
            <a:r>
              <a:rPr lang="zh-CN" altLang="zh-CN" sz="1600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提升</a:t>
            </a:r>
            <a:r>
              <a:rPr lang="zh-CN" altLang="zh-CN" sz="1600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学科建设</a:t>
            </a:r>
            <a:r>
              <a:rPr lang="zh-CN" altLang="zh-CN" sz="1600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水平</a:t>
            </a:r>
            <a:endParaRPr lang="zh-CN" altLang="en-US" sz="1600" dirty="0" smtClean="0">
              <a:solidFill>
                <a:prstClr val="black"/>
              </a:solidFill>
              <a:latin typeface="Calibri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8904312" y="3645024"/>
            <a:ext cx="504056" cy="504056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304800" dist="203200" dir="78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圆角矩形 73"/>
          <p:cNvSpPr/>
          <p:nvPr/>
        </p:nvSpPr>
        <p:spPr>
          <a:xfrm>
            <a:off x="9120336" y="4437112"/>
            <a:ext cx="2664296" cy="504056"/>
          </a:xfrm>
          <a:prstGeom prst="roundRect">
            <a:avLst/>
          </a:prstGeom>
          <a:solidFill>
            <a:srgbClr val="FEFC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    高质量</a:t>
            </a:r>
            <a:r>
              <a:rPr lang="zh-CN" altLang="zh-CN" sz="1600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增强</a:t>
            </a:r>
            <a:r>
              <a:rPr lang="zh-CN" altLang="zh-CN" sz="1600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科研服务</a:t>
            </a:r>
            <a:r>
              <a:rPr lang="zh-CN" altLang="zh-CN" sz="1600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能力</a:t>
            </a:r>
            <a:endParaRPr lang="zh-CN" altLang="en-US" sz="1600" dirty="0" smtClean="0">
              <a:solidFill>
                <a:prstClr val="black"/>
              </a:solidFill>
              <a:latin typeface="Calibri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8904312" y="4437112"/>
            <a:ext cx="504056" cy="504056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304800" dist="203200" dir="78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9120336" y="5157192"/>
            <a:ext cx="2664296" cy="504056"/>
          </a:xfrm>
          <a:prstGeom prst="roundRect">
            <a:avLst/>
          </a:prstGeom>
          <a:solidFill>
            <a:srgbClr val="FEFC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600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    高质量</a:t>
            </a:r>
            <a:r>
              <a:rPr lang="zh-CN" altLang="zh-CN" sz="1600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推进</a:t>
            </a:r>
            <a:r>
              <a:rPr lang="zh-CN" altLang="zh-CN" sz="1600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人才队伍</a:t>
            </a:r>
            <a:r>
              <a:rPr lang="zh-CN" altLang="zh-CN" sz="1600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建设</a:t>
            </a:r>
            <a:endParaRPr lang="zh-CN" altLang="en-US" sz="1600" dirty="0" smtClean="0">
              <a:solidFill>
                <a:prstClr val="black"/>
              </a:solidFill>
              <a:latin typeface="Calibri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8904312" y="5157192"/>
            <a:ext cx="504056" cy="504056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304800" dist="203200" dir="78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圆角矩形 77"/>
          <p:cNvSpPr/>
          <p:nvPr/>
        </p:nvSpPr>
        <p:spPr>
          <a:xfrm>
            <a:off x="9120336" y="5949280"/>
            <a:ext cx="2664296" cy="504056"/>
          </a:xfrm>
          <a:prstGeom prst="roundRect">
            <a:avLst/>
          </a:prstGeom>
          <a:solidFill>
            <a:srgbClr val="FEFC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600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    高质量</a:t>
            </a:r>
            <a:r>
              <a:rPr lang="zh-CN" altLang="zh-CN" sz="1600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落实</a:t>
            </a:r>
            <a:r>
              <a:rPr lang="zh-CN" altLang="zh-CN" sz="1600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管党治党</a:t>
            </a:r>
            <a:r>
              <a:rPr lang="zh-CN" altLang="zh-CN" sz="1600" dirty="0" smtClean="0">
                <a:solidFill>
                  <a:prstClr val="black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任务</a:t>
            </a:r>
            <a:endParaRPr lang="zh-CN" altLang="en-US" sz="1600" dirty="0" smtClean="0">
              <a:solidFill>
                <a:prstClr val="black"/>
              </a:solidFill>
              <a:latin typeface="Calibri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8904312" y="5949280"/>
            <a:ext cx="504056" cy="504056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304800" dist="203200" dir="78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>
        <p:fade/>
      </p:transition>
    </mc:Choice>
    <mc:Fallback>
      <p:transition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组合 101"/>
          <p:cNvGrpSpPr/>
          <p:nvPr/>
        </p:nvGrpSpPr>
        <p:grpSpPr>
          <a:xfrm>
            <a:off x="3431704" y="1700808"/>
            <a:ext cx="5512317" cy="1016000"/>
            <a:chOff x="3419776" y="1963307"/>
            <a:chExt cx="5512317" cy="1016000"/>
          </a:xfrm>
        </p:grpSpPr>
        <p:cxnSp>
          <p:nvCxnSpPr>
            <p:cNvPr id="66" name="直接连接符 65"/>
            <p:cNvCxnSpPr/>
            <p:nvPr/>
          </p:nvCxnSpPr>
          <p:spPr>
            <a:xfrm flipV="1">
              <a:off x="4435776" y="2418760"/>
              <a:ext cx="3477776" cy="2128"/>
            </a:xfrm>
            <a:prstGeom prst="line">
              <a:avLst/>
            </a:prstGeom>
            <a:noFill/>
            <a:ln w="9525">
              <a:solidFill>
                <a:srgbClr val="626262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70" name="椭圆 69"/>
            <p:cNvSpPr/>
            <p:nvPr/>
          </p:nvSpPr>
          <p:spPr>
            <a:xfrm>
              <a:off x="3419776" y="1963307"/>
              <a:ext cx="1016000" cy="1016000"/>
            </a:xfrm>
            <a:prstGeom prst="ellipse">
              <a:avLst/>
            </a:prstGeom>
            <a:noFill/>
            <a:ln w="9525">
              <a:solidFill>
                <a:srgbClr val="626262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 b="1">
                <a:solidFill>
                  <a:srgbClr val="156F6D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7916093" y="1963307"/>
              <a:ext cx="1016000" cy="1016000"/>
            </a:xfrm>
            <a:prstGeom prst="ellipse">
              <a:avLst/>
            </a:prstGeom>
            <a:noFill/>
            <a:ln w="9525">
              <a:solidFill>
                <a:srgbClr val="626262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 b="1">
                <a:solidFill>
                  <a:srgbClr val="156F6D"/>
                </a:solidFill>
              </a:endParaRPr>
            </a:p>
          </p:txBody>
        </p:sp>
        <p:sp>
          <p:nvSpPr>
            <p:cNvPr id="81" name="Freeform 373"/>
            <p:cNvSpPr>
              <a:spLocks noEditPoints="1"/>
            </p:cNvSpPr>
            <p:nvPr/>
          </p:nvSpPr>
          <p:spPr bwMode="auto">
            <a:xfrm>
              <a:off x="3698486" y="2238639"/>
              <a:ext cx="458581" cy="464277"/>
            </a:xfrm>
            <a:custGeom>
              <a:avLst/>
              <a:gdLst>
                <a:gd name="T0" fmla="*/ 65 w 68"/>
                <a:gd name="T1" fmla="*/ 29 h 69"/>
                <a:gd name="T2" fmla="*/ 68 w 68"/>
                <a:gd name="T3" fmla="*/ 34 h 69"/>
                <a:gd name="T4" fmla="*/ 68 w 68"/>
                <a:gd name="T5" fmla="*/ 63 h 69"/>
                <a:gd name="T6" fmla="*/ 61 w 68"/>
                <a:gd name="T7" fmla="*/ 69 h 69"/>
                <a:gd name="T8" fmla="*/ 7 w 68"/>
                <a:gd name="T9" fmla="*/ 69 h 69"/>
                <a:gd name="T10" fmla="*/ 0 w 68"/>
                <a:gd name="T11" fmla="*/ 63 h 69"/>
                <a:gd name="T12" fmla="*/ 0 w 68"/>
                <a:gd name="T13" fmla="*/ 34 h 69"/>
                <a:gd name="T14" fmla="*/ 2 w 68"/>
                <a:gd name="T15" fmla="*/ 30 h 69"/>
                <a:gd name="T16" fmla="*/ 2 w 68"/>
                <a:gd name="T17" fmla="*/ 30 h 69"/>
                <a:gd name="T18" fmla="*/ 2 w 68"/>
                <a:gd name="T19" fmla="*/ 30 h 69"/>
                <a:gd name="T20" fmla="*/ 2 w 68"/>
                <a:gd name="T21" fmla="*/ 29 h 69"/>
                <a:gd name="T22" fmla="*/ 30 w 68"/>
                <a:gd name="T23" fmla="*/ 2 h 69"/>
                <a:gd name="T24" fmla="*/ 38 w 68"/>
                <a:gd name="T25" fmla="*/ 2 h 69"/>
                <a:gd name="T26" fmla="*/ 65 w 68"/>
                <a:gd name="T27" fmla="*/ 29 h 69"/>
                <a:gd name="T28" fmla="*/ 12 w 68"/>
                <a:gd name="T29" fmla="*/ 22 h 69"/>
                <a:gd name="T30" fmla="*/ 12 w 68"/>
                <a:gd name="T31" fmla="*/ 39 h 69"/>
                <a:gd name="T32" fmla="*/ 34 w 68"/>
                <a:gd name="T33" fmla="*/ 56 h 69"/>
                <a:gd name="T34" fmla="*/ 55 w 68"/>
                <a:gd name="T35" fmla="*/ 40 h 69"/>
                <a:gd name="T36" fmla="*/ 55 w 68"/>
                <a:gd name="T37" fmla="*/ 22 h 69"/>
                <a:gd name="T38" fmla="*/ 12 w 68"/>
                <a:gd name="T39" fmla="*/ 22 h 69"/>
                <a:gd name="T40" fmla="*/ 19 w 68"/>
                <a:gd name="T41" fmla="*/ 26 h 69"/>
                <a:gd name="T42" fmla="*/ 19 w 68"/>
                <a:gd name="T43" fmla="*/ 29 h 69"/>
                <a:gd name="T44" fmla="*/ 48 w 68"/>
                <a:gd name="T45" fmla="*/ 29 h 69"/>
                <a:gd name="T46" fmla="*/ 48 w 68"/>
                <a:gd name="T47" fmla="*/ 26 h 69"/>
                <a:gd name="T48" fmla="*/ 19 w 68"/>
                <a:gd name="T49" fmla="*/ 26 h 69"/>
                <a:gd name="T50" fmla="*/ 19 w 68"/>
                <a:gd name="T51" fmla="*/ 38 h 69"/>
                <a:gd name="T52" fmla="*/ 19 w 68"/>
                <a:gd name="T53" fmla="*/ 41 h 69"/>
                <a:gd name="T54" fmla="*/ 48 w 68"/>
                <a:gd name="T55" fmla="*/ 41 h 69"/>
                <a:gd name="T56" fmla="*/ 48 w 68"/>
                <a:gd name="T57" fmla="*/ 38 h 69"/>
                <a:gd name="T58" fmla="*/ 19 w 68"/>
                <a:gd name="T59" fmla="*/ 38 h 69"/>
                <a:gd name="T60" fmla="*/ 19 w 68"/>
                <a:gd name="T61" fmla="*/ 32 h 69"/>
                <a:gd name="T62" fmla="*/ 19 w 68"/>
                <a:gd name="T63" fmla="*/ 35 h 69"/>
                <a:gd name="T64" fmla="*/ 48 w 68"/>
                <a:gd name="T65" fmla="*/ 35 h 69"/>
                <a:gd name="T66" fmla="*/ 48 w 68"/>
                <a:gd name="T67" fmla="*/ 32 h 69"/>
                <a:gd name="T68" fmla="*/ 19 w 68"/>
                <a:gd name="T69" fmla="*/ 32 h 69"/>
                <a:gd name="T70" fmla="*/ 8 w 68"/>
                <a:gd name="T71" fmla="*/ 65 h 69"/>
                <a:gd name="T72" fmla="*/ 21 w 68"/>
                <a:gd name="T73" fmla="*/ 52 h 69"/>
                <a:gd name="T74" fmla="*/ 21 w 68"/>
                <a:gd name="T75" fmla="*/ 50 h 69"/>
                <a:gd name="T76" fmla="*/ 19 w 68"/>
                <a:gd name="T77" fmla="*/ 50 h 69"/>
                <a:gd name="T78" fmla="*/ 6 w 68"/>
                <a:gd name="T79" fmla="*/ 63 h 69"/>
                <a:gd name="T80" fmla="*/ 6 w 68"/>
                <a:gd name="T81" fmla="*/ 65 h 69"/>
                <a:gd name="T82" fmla="*/ 8 w 68"/>
                <a:gd name="T83" fmla="*/ 65 h 69"/>
                <a:gd name="T84" fmla="*/ 63 w 68"/>
                <a:gd name="T85" fmla="*/ 63 h 69"/>
                <a:gd name="T86" fmla="*/ 50 w 68"/>
                <a:gd name="T87" fmla="*/ 50 h 69"/>
                <a:gd name="T88" fmla="*/ 48 w 68"/>
                <a:gd name="T89" fmla="*/ 50 h 69"/>
                <a:gd name="T90" fmla="*/ 48 w 68"/>
                <a:gd name="T91" fmla="*/ 52 h 69"/>
                <a:gd name="T92" fmla="*/ 61 w 68"/>
                <a:gd name="T93" fmla="*/ 65 h 69"/>
                <a:gd name="T94" fmla="*/ 64 w 68"/>
                <a:gd name="T95" fmla="*/ 65 h 69"/>
                <a:gd name="T96" fmla="*/ 63 w 68"/>
                <a:gd name="T97" fmla="*/ 6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" h="69">
                  <a:moveTo>
                    <a:pt x="65" y="29"/>
                  </a:moveTo>
                  <a:cubicBezTo>
                    <a:pt x="67" y="30"/>
                    <a:pt x="68" y="32"/>
                    <a:pt x="68" y="34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8" y="66"/>
                    <a:pt x="65" y="69"/>
                    <a:pt x="61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3" y="69"/>
                    <a:pt x="0" y="66"/>
                    <a:pt x="0" y="6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3"/>
                    <a:pt x="1" y="31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3" y="0"/>
                    <a:pt x="35" y="0"/>
                    <a:pt x="38" y="2"/>
                  </a:cubicBezTo>
                  <a:cubicBezTo>
                    <a:pt x="65" y="29"/>
                    <a:pt x="65" y="29"/>
                    <a:pt x="65" y="29"/>
                  </a:cubicBezTo>
                  <a:close/>
                  <a:moveTo>
                    <a:pt x="12" y="22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12" y="22"/>
                    <a:pt x="12" y="22"/>
                    <a:pt x="12" y="22"/>
                  </a:cubicBezTo>
                  <a:close/>
                  <a:moveTo>
                    <a:pt x="19" y="26"/>
                  </a:moveTo>
                  <a:cubicBezTo>
                    <a:pt x="19" y="29"/>
                    <a:pt x="19" y="29"/>
                    <a:pt x="19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19" y="38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19" y="32"/>
                  </a:moveTo>
                  <a:cubicBezTo>
                    <a:pt x="19" y="35"/>
                    <a:pt x="19" y="35"/>
                    <a:pt x="19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19" y="32"/>
                    <a:pt x="19" y="32"/>
                    <a:pt x="19" y="32"/>
                  </a:cubicBezTo>
                  <a:close/>
                  <a:moveTo>
                    <a:pt x="8" y="65"/>
                  </a:moveTo>
                  <a:cubicBezTo>
                    <a:pt x="21" y="52"/>
                    <a:pt x="21" y="52"/>
                    <a:pt x="21" y="52"/>
                  </a:cubicBezTo>
                  <a:cubicBezTo>
                    <a:pt x="22" y="52"/>
                    <a:pt x="22" y="51"/>
                    <a:pt x="21" y="50"/>
                  </a:cubicBezTo>
                  <a:cubicBezTo>
                    <a:pt x="21" y="49"/>
                    <a:pt x="20" y="49"/>
                    <a:pt x="19" y="50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5" y="64"/>
                    <a:pt x="5" y="64"/>
                    <a:pt x="6" y="65"/>
                  </a:cubicBezTo>
                  <a:cubicBezTo>
                    <a:pt x="6" y="66"/>
                    <a:pt x="7" y="66"/>
                    <a:pt x="8" y="65"/>
                  </a:cubicBezTo>
                  <a:close/>
                  <a:moveTo>
                    <a:pt x="63" y="63"/>
                  </a:moveTo>
                  <a:cubicBezTo>
                    <a:pt x="50" y="50"/>
                    <a:pt x="50" y="50"/>
                    <a:pt x="50" y="50"/>
                  </a:cubicBezTo>
                  <a:cubicBezTo>
                    <a:pt x="49" y="49"/>
                    <a:pt x="48" y="49"/>
                    <a:pt x="48" y="50"/>
                  </a:cubicBezTo>
                  <a:cubicBezTo>
                    <a:pt x="47" y="51"/>
                    <a:pt x="47" y="52"/>
                    <a:pt x="48" y="52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2" y="66"/>
                    <a:pt x="63" y="66"/>
                    <a:pt x="64" y="65"/>
                  </a:cubicBezTo>
                  <a:cubicBezTo>
                    <a:pt x="64" y="64"/>
                    <a:pt x="64" y="64"/>
                    <a:pt x="63" y="6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b="1">
                <a:solidFill>
                  <a:srgbClr val="156F6D"/>
                </a:solidFill>
              </a:endParaRPr>
            </a:p>
          </p:txBody>
        </p:sp>
        <p:sp>
          <p:nvSpPr>
            <p:cNvPr id="82" name="Freeform 447"/>
            <p:cNvSpPr>
              <a:spLocks noEditPoints="1"/>
            </p:cNvSpPr>
            <p:nvPr/>
          </p:nvSpPr>
          <p:spPr bwMode="auto">
            <a:xfrm>
              <a:off x="8231755" y="2204864"/>
              <a:ext cx="384525" cy="518392"/>
            </a:xfrm>
            <a:custGeom>
              <a:avLst/>
              <a:gdLst>
                <a:gd name="T0" fmla="*/ 10 w 57"/>
                <a:gd name="T1" fmla="*/ 24 h 77"/>
                <a:gd name="T2" fmla="*/ 26 w 57"/>
                <a:gd name="T3" fmla="*/ 53 h 77"/>
                <a:gd name="T4" fmla="*/ 55 w 57"/>
                <a:gd name="T5" fmla="*/ 38 h 77"/>
                <a:gd name="T6" fmla="*/ 40 w 57"/>
                <a:gd name="T7" fmla="*/ 9 h 77"/>
                <a:gd name="T8" fmla="*/ 23 w 57"/>
                <a:gd name="T9" fmla="*/ 46 h 77"/>
                <a:gd name="T10" fmla="*/ 32 w 57"/>
                <a:gd name="T11" fmla="*/ 49 h 77"/>
                <a:gd name="T12" fmla="*/ 23 w 57"/>
                <a:gd name="T13" fmla="*/ 46 h 77"/>
                <a:gd name="T14" fmla="*/ 38 w 57"/>
                <a:gd name="T15" fmla="*/ 42 h 77"/>
                <a:gd name="T16" fmla="*/ 43 w 57"/>
                <a:gd name="T17" fmla="*/ 41 h 77"/>
                <a:gd name="T18" fmla="*/ 35 w 57"/>
                <a:gd name="T19" fmla="*/ 45 h 77"/>
                <a:gd name="T20" fmla="*/ 47 w 57"/>
                <a:gd name="T21" fmla="*/ 36 h 77"/>
                <a:gd name="T22" fmla="*/ 50 w 57"/>
                <a:gd name="T23" fmla="*/ 36 h 77"/>
                <a:gd name="T24" fmla="*/ 47 w 57"/>
                <a:gd name="T25" fmla="*/ 36 h 77"/>
                <a:gd name="T26" fmla="*/ 37 w 57"/>
                <a:gd name="T27" fmla="*/ 16 h 77"/>
                <a:gd name="T28" fmla="*/ 38 w 57"/>
                <a:gd name="T29" fmla="*/ 14 h 77"/>
                <a:gd name="T30" fmla="*/ 32 w 57"/>
                <a:gd name="T31" fmla="*/ 18 h 77"/>
                <a:gd name="T32" fmla="*/ 23 w 57"/>
                <a:gd name="T33" fmla="*/ 23 h 77"/>
                <a:gd name="T34" fmla="*/ 24 w 57"/>
                <a:gd name="T35" fmla="*/ 15 h 77"/>
                <a:gd name="T36" fmla="*/ 32 w 57"/>
                <a:gd name="T37" fmla="*/ 18 h 77"/>
                <a:gd name="T38" fmla="*/ 15 w 57"/>
                <a:gd name="T39" fmla="*/ 30 h 77"/>
                <a:gd name="T40" fmla="*/ 17 w 57"/>
                <a:gd name="T41" fmla="*/ 22 h 77"/>
                <a:gd name="T42" fmla="*/ 23 w 57"/>
                <a:gd name="T43" fmla="*/ 41 h 77"/>
                <a:gd name="T44" fmla="*/ 19 w 57"/>
                <a:gd name="T45" fmla="*/ 33 h 77"/>
                <a:gd name="T46" fmla="*/ 22 w 57"/>
                <a:gd name="T47" fmla="*/ 37 h 77"/>
                <a:gd name="T48" fmla="*/ 23 w 57"/>
                <a:gd name="T49" fmla="*/ 41 h 77"/>
                <a:gd name="T50" fmla="*/ 29 w 57"/>
                <a:gd name="T51" fmla="*/ 25 h 77"/>
                <a:gd name="T52" fmla="*/ 39 w 57"/>
                <a:gd name="T53" fmla="*/ 28 h 77"/>
                <a:gd name="T54" fmla="*/ 36 w 57"/>
                <a:gd name="T55" fmla="*/ 37 h 77"/>
                <a:gd name="T56" fmla="*/ 27 w 57"/>
                <a:gd name="T57" fmla="*/ 34 h 77"/>
                <a:gd name="T58" fmla="*/ 41 w 57"/>
                <a:gd name="T59" fmla="*/ 21 h 77"/>
                <a:gd name="T60" fmla="*/ 49 w 57"/>
                <a:gd name="T61" fmla="*/ 23 h 77"/>
                <a:gd name="T62" fmla="*/ 46 w 57"/>
                <a:gd name="T63" fmla="*/ 30 h 77"/>
                <a:gd name="T64" fmla="*/ 41 w 57"/>
                <a:gd name="T65" fmla="*/ 21 h 77"/>
                <a:gd name="T66" fmla="*/ 49 w 57"/>
                <a:gd name="T67" fmla="*/ 77 h 77"/>
                <a:gd name="T68" fmla="*/ 21 w 57"/>
                <a:gd name="T69" fmla="*/ 71 h 77"/>
                <a:gd name="T70" fmla="*/ 30 w 57"/>
                <a:gd name="T71" fmla="*/ 64 h 77"/>
                <a:gd name="T72" fmla="*/ 0 w 57"/>
                <a:gd name="T73" fmla="*/ 31 h 77"/>
                <a:gd name="T74" fmla="*/ 22 w 57"/>
                <a:gd name="T75" fmla="*/ 0 h 77"/>
                <a:gd name="T76" fmla="*/ 14 w 57"/>
                <a:gd name="T77" fmla="*/ 13 h 77"/>
                <a:gd name="T78" fmla="*/ 14 w 57"/>
                <a:gd name="T79" fmla="*/ 50 h 77"/>
                <a:gd name="T80" fmla="*/ 49 w 57"/>
                <a:gd name="T81" fmla="*/ 51 h 77"/>
                <a:gd name="T82" fmla="*/ 38 w 57"/>
                <a:gd name="T83" fmla="*/ 63 h 77"/>
                <a:gd name="T84" fmla="*/ 49 w 57"/>
                <a:gd name="T85" fmla="*/ 7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7" h="77">
                  <a:moveTo>
                    <a:pt x="22" y="10"/>
                  </a:moveTo>
                  <a:cubicBezTo>
                    <a:pt x="16" y="13"/>
                    <a:pt x="12" y="18"/>
                    <a:pt x="10" y="24"/>
                  </a:cubicBezTo>
                  <a:cubicBezTo>
                    <a:pt x="9" y="30"/>
                    <a:pt x="9" y="36"/>
                    <a:pt x="12" y="42"/>
                  </a:cubicBezTo>
                  <a:cubicBezTo>
                    <a:pt x="15" y="47"/>
                    <a:pt x="20" y="51"/>
                    <a:pt x="26" y="53"/>
                  </a:cubicBezTo>
                  <a:cubicBezTo>
                    <a:pt x="31" y="55"/>
                    <a:pt x="38" y="55"/>
                    <a:pt x="43" y="52"/>
                  </a:cubicBezTo>
                  <a:cubicBezTo>
                    <a:pt x="49" y="49"/>
                    <a:pt x="53" y="44"/>
                    <a:pt x="55" y="38"/>
                  </a:cubicBezTo>
                  <a:cubicBezTo>
                    <a:pt x="57" y="32"/>
                    <a:pt x="56" y="26"/>
                    <a:pt x="53" y="20"/>
                  </a:cubicBezTo>
                  <a:cubicBezTo>
                    <a:pt x="50" y="14"/>
                    <a:pt x="45" y="11"/>
                    <a:pt x="40" y="9"/>
                  </a:cubicBezTo>
                  <a:cubicBezTo>
                    <a:pt x="34" y="7"/>
                    <a:pt x="28" y="7"/>
                    <a:pt x="22" y="10"/>
                  </a:cubicBezTo>
                  <a:close/>
                  <a:moveTo>
                    <a:pt x="23" y="46"/>
                  </a:moveTo>
                  <a:cubicBezTo>
                    <a:pt x="25" y="46"/>
                    <a:pt x="26" y="46"/>
                    <a:pt x="28" y="46"/>
                  </a:cubicBezTo>
                  <a:cubicBezTo>
                    <a:pt x="29" y="47"/>
                    <a:pt x="31" y="48"/>
                    <a:pt x="32" y="49"/>
                  </a:cubicBezTo>
                  <a:cubicBezTo>
                    <a:pt x="30" y="49"/>
                    <a:pt x="29" y="49"/>
                    <a:pt x="27" y="48"/>
                  </a:cubicBezTo>
                  <a:cubicBezTo>
                    <a:pt x="26" y="48"/>
                    <a:pt x="24" y="47"/>
                    <a:pt x="23" y="46"/>
                  </a:cubicBezTo>
                  <a:close/>
                  <a:moveTo>
                    <a:pt x="34" y="44"/>
                  </a:moveTo>
                  <a:cubicBezTo>
                    <a:pt x="35" y="43"/>
                    <a:pt x="37" y="43"/>
                    <a:pt x="38" y="42"/>
                  </a:cubicBezTo>
                  <a:cubicBezTo>
                    <a:pt x="40" y="41"/>
                    <a:pt x="41" y="40"/>
                    <a:pt x="43" y="39"/>
                  </a:cubicBezTo>
                  <a:cubicBezTo>
                    <a:pt x="43" y="40"/>
                    <a:pt x="43" y="40"/>
                    <a:pt x="43" y="41"/>
                  </a:cubicBezTo>
                  <a:cubicBezTo>
                    <a:pt x="43" y="44"/>
                    <a:pt x="42" y="46"/>
                    <a:pt x="41" y="47"/>
                  </a:cubicBezTo>
                  <a:cubicBezTo>
                    <a:pt x="40" y="48"/>
                    <a:pt x="38" y="47"/>
                    <a:pt x="35" y="45"/>
                  </a:cubicBezTo>
                  <a:cubicBezTo>
                    <a:pt x="35" y="45"/>
                    <a:pt x="34" y="44"/>
                    <a:pt x="34" y="44"/>
                  </a:cubicBezTo>
                  <a:close/>
                  <a:moveTo>
                    <a:pt x="47" y="36"/>
                  </a:moveTo>
                  <a:cubicBezTo>
                    <a:pt x="49" y="34"/>
                    <a:pt x="50" y="33"/>
                    <a:pt x="51" y="32"/>
                  </a:cubicBezTo>
                  <a:cubicBezTo>
                    <a:pt x="51" y="33"/>
                    <a:pt x="50" y="35"/>
                    <a:pt x="50" y="36"/>
                  </a:cubicBezTo>
                  <a:cubicBezTo>
                    <a:pt x="49" y="38"/>
                    <a:pt x="49" y="39"/>
                    <a:pt x="48" y="40"/>
                  </a:cubicBezTo>
                  <a:cubicBezTo>
                    <a:pt x="48" y="39"/>
                    <a:pt x="48" y="37"/>
                    <a:pt x="47" y="36"/>
                  </a:cubicBezTo>
                  <a:close/>
                  <a:moveTo>
                    <a:pt x="42" y="16"/>
                  </a:moveTo>
                  <a:cubicBezTo>
                    <a:pt x="41" y="16"/>
                    <a:pt x="39" y="16"/>
                    <a:pt x="37" y="16"/>
                  </a:cubicBezTo>
                  <a:cubicBezTo>
                    <a:pt x="36" y="15"/>
                    <a:pt x="35" y="14"/>
                    <a:pt x="34" y="13"/>
                  </a:cubicBezTo>
                  <a:cubicBezTo>
                    <a:pt x="35" y="13"/>
                    <a:pt x="37" y="13"/>
                    <a:pt x="38" y="14"/>
                  </a:cubicBezTo>
                  <a:cubicBezTo>
                    <a:pt x="39" y="14"/>
                    <a:pt x="41" y="15"/>
                    <a:pt x="42" y="16"/>
                  </a:cubicBezTo>
                  <a:close/>
                  <a:moveTo>
                    <a:pt x="32" y="18"/>
                  </a:moveTo>
                  <a:cubicBezTo>
                    <a:pt x="30" y="19"/>
                    <a:pt x="29" y="19"/>
                    <a:pt x="27" y="20"/>
                  </a:cubicBezTo>
                  <a:cubicBezTo>
                    <a:pt x="25" y="21"/>
                    <a:pt x="24" y="22"/>
                    <a:pt x="23" y="23"/>
                  </a:cubicBezTo>
                  <a:cubicBezTo>
                    <a:pt x="23" y="22"/>
                    <a:pt x="23" y="22"/>
                    <a:pt x="23" y="21"/>
                  </a:cubicBezTo>
                  <a:cubicBezTo>
                    <a:pt x="22" y="18"/>
                    <a:pt x="23" y="16"/>
                    <a:pt x="24" y="15"/>
                  </a:cubicBezTo>
                  <a:cubicBezTo>
                    <a:pt x="26" y="14"/>
                    <a:pt x="28" y="15"/>
                    <a:pt x="30" y="17"/>
                  </a:cubicBezTo>
                  <a:cubicBezTo>
                    <a:pt x="31" y="17"/>
                    <a:pt x="31" y="18"/>
                    <a:pt x="32" y="18"/>
                  </a:cubicBezTo>
                  <a:close/>
                  <a:moveTo>
                    <a:pt x="18" y="26"/>
                  </a:moveTo>
                  <a:cubicBezTo>
                    <a:pt x="17" y="28"/>
                    <a:pt x="16" y="29"/>
                    <a:pt x="15" y="30"/>
                  </a:cubicBezTo>
                  <a:cubicBezTo>
                    <a:pt x="15" y="29"/>
                    <a:pt x="15" y="27"/>
                    <a:pt x="15" y="26"/>
                  </a:cubicBezTo>
                  <a:cubicBezTo>
                    <a:pt x="16" y="24"/>
                    <a:pt x="17" y="23"/>
                    <a:pt x="17" y="22"/>
                  </a:cubicBezTo>
                  <a:cubicBezTo>
                    <a:pt x="17" y="23"/>
                    <a:pt x="18" y="25"/>
                    <a:pt x="18" y="26"/>
                  </a:cubicBezTo>
                  <a:close/>
                  <a:moveTo>
                    <a:pt x="23" y="41"/>
                  </a:moveTo>
                  <a:cubicBezTo>
                    <a:pt x="20" y="41"/>
                    <a:pt x="17" y="41"/>
                    <a:pt x="17" y="39"/>
                  </a:cubicBezTo>
                  <a:cubicBezTo>
                    <a:pt x="16" y="38"/>
                    <a:pt x="17" y="36"/>
                    <a:pt x="19" y="33"/>
                  </a:cubicBezTo>
                  <a:cubicBezTo>
                    <a:pt x="19" y="33"/>
                    <a:pt x="19" y="32"/>
                    <a:pt x="20" y="32"/>
                  </a:cubicBezTo>
                  <a:cubicBezTo>
                    <a:pt x="20" y="34"/>
                    <a:pt x="21" y="35"/>
                    <a:pt x="22" y="37"/>
                  </a:cubicBezTo>
                  <a:cubicBezTo>
                    <a:pt x="23" y="38"/>
                    <a:pt x="24" y="40"/>
                    <a:pt x="24" y="41"/>
                  </a:cubicBezTo>
                  <a:cubicBezTo>
                    <a:pt x="24" y="41"/>
                    <a:pt x="23" y="41"/>
                    <a:pt x="23" y="41"/>
                  </a:cubicBezTo>
                  <a:close/>
                  <a:moveTo>
                    <a:pt x="24" y="28"/>
                  </a:moveTo>
                  <a:cubicBezTo>
                    <a:pt x="26" y="27"/>
                    <a:pt x="27" y="26"/>
                    <a:pt x="29" y="25"/>
                  </a:cubicBezTo>
                  <a:cubicBezTo>
                    <a:pt x="31" y="24"/>
                    <a:pt x="33" y="23"/>
                    <a:pt x="35" y="22"/>
                  </a:cubicBezTo>
                  <a:cubicBezTo>
                    <a:pt x="37" y="24"/>
                    <a:pt x="38" y="26"/>
                    <a:pt x="39" y="28"/>
                  </a:cubicBezTo>
                  <a:cubicBezTo>
                    <a:pt x="40" y="30"/>
                    <a:pt x="41" y="32"/>
                    <a:pt x="41" y="34"/>
                  </a:cubicBezTo>
                  <a:cubicBezTo>
                    <a:pt x="40" y="35"/>
                    <a:pt x="38" y="36"/>
                    <a:pt x="36" y="37"/>
                  </a:cubicBezTo>
                  <a:cubicBezTo>
                    <a:pt x="34" y="38"/>
                    <a:pt x="32" y="39"/>
                    <a:pt x="30" y="40"/>
                  </a:cubicBezTo>
                  <a:cubicBezTo>
                    <a:pt x="29" y="38"/>
                    <a:pt x="28" y="36"/>
                    <a:pt x="27" y="34"/>
                  </a:cubicBezTo>
                  <a:cubicBezTo>
                    <a:pt x="25" y="32"/>
                    <a:pt x="25" y="30"/>
                    <a:pt x="24" y="28"/>
                  </a:cubicBezTo>
                  <a:close/>
                  <a:moveTo>
                    <a:pt x="41" y="21"/>
                  </a:moveTo>
                  <a:cubicBezTo>
                    <a:pt x="41" y="21"/>
                    <a:pt x="42" y="21"/>
                    <a:pt x="43" y="21"/>
                  </a:cubicBezTo>
                  <a:cubicBezTo>
                    <a:pt x="46" y="21"/>
                    <a:pt x="48" y="21"/>
                    <a:pt x="49" y="23"/>
                  </a:cubicBezTo>
                  <a:cubicBezTo>
                    <a:pt x="49" y="24"/>
                    <a:pt x="49" y="26"/>
                    <a:pt x="47" y="29"/>
                  </a:cubicBezTo>
                  <a:cubicBezTo>
                    <a:pt x="46" y="29"/>
                    <a:pt x="46" y="29"/>
                    <a:pt x="46" y="30"/>
                  </a:cubicBezTo>
                  <a:cubicBezTo>
                    <a:pt x="45" y="28"/>
                    <a:pt x="44" y="27"/>
                    <a:pt x="43" y="25"/>
                  </a:cubicBezTo>
                  <a:cubicBezTo>
                    <a:pt x="43" y="24"/>
                    <a:pt x="42" y="22"/>
                    <a:pt x="41" y="21"/>
                  </a:cubicBezTo>
                  <a:close/>
                  <a:moveTo>
                    <a:pt x="49" y="71"/>
                  </a:moveTo>
                  <a:cubicBezTo>
                    <a:pt x="49" y="77"/>
                    <a:pt x="49" y="77"/>
                    <a:pt x="49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1"/>
                    <a:pt x="21" y="71"/>
                    <a:pt x="21" y="71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22" y="63"/>
                    <a:pt x="15" y="60"/>
                    <a:pt x="9" y="54"/>
                  </a:cubicBezTo>
                  <a:cubicBezTo>
                    <a:pt x="3" y="48"/>
                    <a:pt x="0" y="40"/>
                    <a:pt x="0" y="31"/>
                  </a:cubicBezTo>
                  <a:cubicBezTo>
                    <a:pt x="0" y="22"/>
                    <a:pt x="3" y="14"/>
                    <a:pt x="9" y="8"/>
                  </a:cubicBezTo>
                  <a:cubicBezTo>
                    <a:pt x="13" y="4"/>
                    <a:pt x="17" y="2"/>
                    <a:pt x="22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1" y="7"/>
                    <a:pt x="17" y="9"/>
                    <a:pt x="14" y="13"/>
                  </a:cubicBezTo>
                  <a:cubicBezTo>
                    <a:pt x="9" y="17"/>
                    <a:pt x="6" y="24"/>
                    <a:pt x="6" y="31"/>
                  </a:cubicBezTo>
                  <a:cubicBezTo>
                    <a:pt x="6" y="38"/>
                    <a:pt x="9" y="45"/>
                    <a:pt x="14" y="50"/>
                  </a:cubicBezTo>
                  <a:cubicBezTo>
                    <a:pt x="19" y="54"/>
                    <a:pt x="25" y="57"/>
                    <a:pt x="33" y="57"/>
                  </a:cubicBezTo>
                  <a:cubicBezTo>
                    <a:pt x="39" y="57"/>
                    <a:pt x="45" y="55"/>
                    <a:pt x="49" y="51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48" y="60"/>
                    <a:pt x="43" y="62"/>
                    <a:pt x="38" y="63"/>
                  </a:cubicBezTo>
                  <a:cubicBezTo>
                    <a:pt x="38" y="71"/>
                    <a:pt x="38" y="71"/>
                    <a:pt x="38" y="71"/>
                  </a:cubicBezTo>
                  <a:lnTo>
                    <a:pt x="49" y="7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b="1">
                <a:solidFill>
                  <a:srgbClr val="156F6D"/>
                </a:solidFill>
              </a:endParaRPr>
            </a:p>
          </p:txBody>
        </p:sp>
      </p:grpSp>
      <p:cxnSp>
        <p:nvCxnSpPr>
          <p:cNvPr id="67" name="直接连接符 66"/>
          <p:cNvCxnSpPr/>
          <p:nvPr/>
        </p:nvCxnSpPr>
        <p:spPr>
          <a:xfrm>
            <a:off x="6240016" y="1988840"/>
            <a:ext cx="1080120" cy="1008112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8" name="直接连接符 67"/>
          <p:cNvCxnSpPr/>
          <p:nvPr/>
        </p:nvCxnSpPr>
        <p:spPr>
          <a:xfrm flipH="1">
            <a:off x="5015880" y="1844824"/>
            <a:ext cx="1166859" cy="1099131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6096000" y="1844824"/>
            <a:ext cx="0" cy="1631229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2" name="椭圆 71"/>
          <p:cNvSpPr/>
          <p:nvPr/>
        </p:nvSpPr>
        <p:spPr>
          <a:xfrm>
            <a:off x="7240424" y="2789323"/>
            <a:ext cx="1016000" cy="1016000"/>
          </a:xfrm>
          <a:prstGeom prst="ellips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 b="1">
              <a:solidFill>
                <a:srgbClr val="156F6D"/>
              </a:solidFill>
            </a:endParaRPr>
          </a:p>
        </p:txBody>
      </p:sp>
      <p:sp>
        <p:nvSpPr>
          <p:cNvPr id="80" name="Freeform 338"/>
          <p:cNvSpPr>
            <a:spLocks noEditPoints="1"/>
          </p:cNvSpPr>
          <p:nvPr/>
        </p:nvSpPr>
        <p:spPr bwMode="auto">
          <a:xfrm>
            <a:off x="7496920" y="3068960"/>
            <a:ext cx="512696" cy="435792"/>
          </a:xfrm>
          <a:custGeom>
            <a:avLst/>
            <a:gdLst>
              <a:gd name="T0" fmla="*/ 58 w 76"/>
              <a:gd name="T1" fmla="*/ 2 h 65"/>
              <a:gd name="T2" fmla="*/ 69 w 76"/>
              <a:gd name="T3" fmla="*/ 2 h 65"/>
              <a:gd name="T4" fmla="*/ 76 w 76"/>
              <a:gd name="T5" fmla="*/ 8 h 65"/>
              <a:gd name="T6" fmla="*/ 76 w 76"/>
              <a:gd name="T7" fmla="*/ 62 h 65"/>
              <a:gd name="T8" fmla="*/ 73 w 76"/>
              <a:gd name="T9" fmla="*/ 65 h 65"/>
              <a:gd name="T10" fmla="*/ 12 w 76"/>
              <a:gd name="T11" fmla="*/ 62 h 65"/>
              <a:gd name="T12" fmla="*/ 8 w 76"/>
              <a:gd name="T13" fmla="*/ 58 h 65"/>
              <a:gd name="T14" fmla="*/ 0 w 76"/>
              <a:gd name="T15" fmla="*/ 45 h 65"/>
              <a:gd name="T16" fmla="*/ 10 w 76"/>
              <a:gd name="T17" fmla="*/ 47 h 65"/>
              <a:gd name="T18" fmla="*/ 49 w 76"/>
              <a:gd name="T19" fmla="*/ 47 h 65"/>
              <a:gd name="T20" fmla="*/ 10 w 76"/>
              <a:gd name="T21" fmla="*/ 44 h 65"/>
              <a:gd name="T22" fmla="*/ 10 w 76"/>
              <a:gd name="T23" fmla="*/ 41 h 65"/>
              <a:gd name="T24" fmla="*/ 49 w 76"/>
              <a:gd name="T25" fmla="*/ 39 h 65"/>
              <a:gd name="T26" fmla="*/ 10 w 76"/>
              <a:gd name="T27" fmla="*/ 31 h 65"/>
              <a:gd name="T28" fmla="*/ 49 w 76"/>
              <a:gd name="T29" fmla="*/ 31 h 65"/>
              <a:gd name="T30" fmla="*/ 42 w 76"/>
              <a:gd name="T31" fmla="*/ 23 h 65"/>
              <a:gd name="T32" fmla="*/ 50 w 76"/>
              <a:gd name="T33" fmla="*/ 21 h 65"/>
              <a:gd name="T34" fmla="*/ 45 w 76"/>
              <a:gd name="T35" fmla="*/ 14 h 65"/>
              <a:gd name="T36" fmla="*/ 46 w 76"/>
              <a:gd name="T37" fmla="*/ 12 h 65"/>
              <a:gd name="T38" fmla="*/ 50 w 76"/>
              <a:gd name="T39" fmla="*/ 12 h 65"/>
              <a:gd name="T40" fmla="*/ 42 w 76"/>
              <a:gd name="T41" fmla="*/ 15 h 65"/>
              <a:gd name="T42" fmla="*/ 46 w 76"/>
              <a:gd name="T43" fmla="*/ 21 h 65"/>
              <a:gd name="T44" fmla="*/ 45 w 76"/>
              <a:gd name="T45" fmla="*/ 23 h 65"/>
              <a:gd name="T46" fmla="*/ 18 w 76"/>
              <a:gd name="T47" fmla="*/ 26 h 65"/>
              <a:gd name="T48" fmla="*/ 15 w 76"/>
              <a:gd name="T49" fmla="*/ 17 h 65"/>
              <a:gd name="T50" fmla="*/ 9 w 76"/>
              <a:gd name="T51" fmla="*/ 26 h 65"/>
              <a:gd name="T52" fmla="*/ 15 w 76"/>
              <a:gd name="T53" fmla="*/ 26 h 65"/>
              <a:gd name="T54" fmla="*/ 26 w 76"/>
              <a:gd name="T55" fmla="*/ 24 h 65"/>
              <a:gd name="T56" fmla="*/ 26 w 76"/>
              <a:gd name="T57" fmla="*/ 18 h 65"/>
              <a:gd name="T58" fmla="*/ 23 w 76"/>
              <a:gd name="T59" fmla="*/ 12 h 65"/>
              <a:gd name="T60" fmla="*/ 19 w 76"/>
              <a:gd name="T61" fmla="*/ 10 h 65"/>
              <a:gd name="T62" fmla="*/ 41 w 76"/>
              <a:gd name="T63" fmla="*/ 10 h 65"/>
              <a:gd name="T64" fmla="*/ 36 w 76"/>
              <a:gd name="T65" fmla="*/ 10 h 65"/>
              <a:gd name="T66" fmla="*/ 30 w 76"/>
              <a:gd name="T67" fmla="*/ 10 h 65"/>
              <a:gd name="T68" fmla="*/ 32 w 76"/>
              <a:gd name="T69" fmla="*/ 26 h 65"/>
              <a:gd name="T70" fmla="*/ 39 w 76"/>
              <a:gd name="T71" fmla="*/ 26 h 65"/>
              <a:gd name="T72" fmla="*/ 58 w 76"/>
              <a:gd name="T73" fmla="*/ 44 h 65"/>
              <a:gd name="T74" fmla="*/ 61 w 76"/>
              <a:gd name="T75" fmla="*/ 53 h 65"/>
              <a:gd name="T76" fmla="*/ 63 w 76"/>
              <a:gd name="T77" fmla="*/ 44 h 65"/>
              <a:gd name="T78" fmla="*/ 63 w 76"/>
              <a:gd name="T79" fmla="*/ 8 h 65"/>
              <a:gd name="T80" fmla="*/ 59 w 76"/>
              <a:gd name="T81" fmla="*/ 7 h 65"/>
              <a:gd name="T82" fmla="*/ 68 w 76"/>
              <a:gd name="T83" fmla="*/ 7 h 65"/>
              <a:gd name="T84" fmla="*/ 68 w 76"/>
              <a:gd name="T85" fmla="*/ 8 h 65"/>
              <a:gd name="T86" fmla="*/ 67 w 76"/>
              <a:gd name="T87" fmla="*/ 53 h 65"/>
              <a:gd name="T88" fmla="*/ 62 w 76"/>
              <a:gd name="T89" fmla="*/ 58 h 65"/>
              <a:gd name="T90" fmla="*/ 71 w 76"/>
              <a:gd name="T91" fmla="*/ 59 h 65"/>
              <a:gd name="T92" fmla="*/ 71 w 76"/>
              <a:gd name="T93" fmla="*/ 8 h 65"/>
              <a:gd name="T94" fmla="*/ 69 w 76"/>
              <a:gd name="T95" fmla="*/ 7 h 65"/>
              <a:gd name="T96" fmla="*/ 5 w 76"/>
              <a:gd name="T97" fmla="*/ 5 h 65"/>
              <a:gd name="T98" fmla="*/ 5 w 76"/>
              <a:gd name="T99" fmla="*/ 45 h 65"/>
              <a:gd name="T100" fmla="*/ 54 w 76"/>
              <a:gd name="T101" fmla="*/ 53 h 65"/>
              <a:gd name="T102" fmla="*/ 53 w 76"/>
              <a:gd name="T103" fmla="*/ 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6" h="65">
                <a:moveTo>
                  <a:pt x="2" y="0"/>
                </a:move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1"/>
                  <a:pt x="58" y="2"/>
                </a:cubicBezTo>
                <a:cubicBezTo>
                  <a:pt x="58" y="2"/>
                  <a:pt x="59" y="2"/>
                  <a:pt x="59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9" y="2"/>
                  <a:pt x="69" y="2"/>
                </a:cubicBezTo>
                <a:cubicBezTo>
                  <a:pt x="69" y="2"/>
                  <a:pt x="69" y="2"/>
                  <a:pt x="70" y="2"/>
                </a:cubicBezTo>
                <a:cubicBezTo>
                  <a:pt x="71" y="2"/>
                  <a:pt x="73" y="2"/>
                  <a:pt x="74" y="3"/>
                </a:cubicBezTo>
                <a:cubicBezTo>
                  <a:pt x="75" y="5"/>
                  <a:pt x="76" y="6"/>
                  <a:pt x="76" y="8"/>
                </a:cubicBezTo>
                <a:cubicBezTo>
                  <a:pt x="76" y="8"/>
                  <a:pt x="76" y="8"/>
                  <a:pt x="76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3"/>
                  <a:pt x="75" y="65"/>
                  <a:pt x="73" y="65"/>
                </a:cubicBezTo>
                <a:cubicBezTo>
                  <a:pt x="73" y="65"/>
                  <a:pt x="73" y="64"/>
                  <a:pt x="72" y="64"/>
                </a:cubicBezTo>
                <a:cubicBezTo>
                  <a:pt x="14" y="64"/>
                  <a:pt x="14" y="64"/>
                  <a:pt x="14" y="64"/>
                </a:cubicBezTo>
                <a:cubicBezTo>
                  <a:pt x="13" y="64"/>
                  <a:pt x="12" y="63"/>
                  <a:pt x="12" y="62"/>
                </a:cubicBezTo>
                <a:cubicBezTo>
                  <a:pt x="12" y="58"/>
                  <a:pt x="12" y="58"/>
                  <a:pt x="12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6" y="57"/>
                  <a:pt x="4" y="56"/>
                  <a:pt x="2" y="54"/>
                </a:cubicBezTo>
                <a:cubicBezTo>
                  <a:pt x="1" y="52"/>
                  <a:pt x="0" y="49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10" y="47"/>
                </a:moveTo>
                <a:cubicBezTo>
                  <a:pt x="10" y="49"/>
                  <a:pt x="10" y="49"/>
                  <a:pt x="10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7"/>
                  <a:pt x="49" y="47"/>
                  <a:pt x="49" y="47"/>
                </a:cubicBezTo>
                <a:cubicBezTo>
                  <a:pt x="10" y="47"/>
                  <a:pt x="10" y="47"/>
                  <a:pt x="10" y="47"/>
                </a:cubicBezTo>
                <a:close/>
                <a:moveTo>
                  <a:pt x="10" y="41"/>
                </a:moveTo>
                <a:cubicBezTo>
                  <a:pt x="10" y="44"/>
                  <a:pt x="10" y="44"/>
                  <a:pt x="10" y="44"/>
                </a:cubicBezTo>
                <a:cubicBezTo>
                  <a:pt x="49" y="44"/>
                  <a:pt x="49" y="44"/>
                  <a:pt x="49" y="44"/>
                </a:cubicBezTo>
                <a:cubicBezTo>
                  <a:pt x="49" y="41"/>
                  <a:pt x="49" y="41"/>
                  <a:pt x="49" y="41"/>
                </a:cubicBezTo>
                <a:cubicBezTo>
                  <a:pt x="10" y="41"/>
                  <a:pt x="10" y="41"/>
                  <a:pt x="10" y="41"/>
                </a:cubicBezTo>
                <a:close/>
                <a:moveTo>
                  <a:pt x="10" y="36"/>
                </a:moveTo>
                <a:cubicBezTo>
                  <a:pt x="10" y="39"/>
                  <a:pt x="10" y="39"/>
                  <a:pt x="10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6"/>
                  <a:pt x="49" y="36"/>
                  <a:pt x="49" y="36"/>
                </a:cubicBezTo>
                <a:cubicBezTo>
                  <a:pt x="10" y="36"/>
                  <a:pt x="10" y="36"/>
                  <a:pt x="10" y="36"/>
                </a:cubicBezTo>
                <a:close/>
                <a:moveTo>
                  <a:pt x="10" y="31"/>
                </a:moveTo>
                <a:cubicBezTo>
                  <a:pt x="10" y="33"/>
                  <a:pt x="10" y="33"/>
                  <a:pt x="10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1"/>
                  <a:pt x="49" y="31"/>
                  <a:pt x="49" y="31"/>
                </a:cubicBezTo>
                <a:cubicBezTo>
                  <a:pt x="10" y="31"/>
                  <a:pt x="10" y="31"/>
                  <a:pt x="10" y="31"/>
                </a:cubicBezTo>
                <a:close/>
                <a:moveTo>
                  <a:pt x="42" y="20"/>
                </a:moveTo>
                <a:cubicBezTo>
                  <a:pt x="42" y="23"/>
                  <a:pt x="42" y="23"/>
                  <a:pt x="42" y="23"/>
                </a:cubicBezTo>
                <a:cubicBezTo>
                  <a:pt x="42" y="25"/>
                  <a:pt x="43" y="26"/>
                  <a:pt x="46" y="26"/>
                </a:cubicBezTo>
                <a:cubicBezTo>
                  <a:pt x="48" y="26"/>
                  <a:pt x="50" y="25"/>
                  <a:pt x="50" y="23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0"/>
                  <a:pt x="50" y="20"/>
                  <a:pt x="49" y="19"/>
                </a:cubicBezTo>
                <a:cubicBezTo>
                  <a:pt x="49" y="18"/>
                  <a:pt x="48" y="17"/>
                  <a:pt x="46" y="16"/>
                </a:cubicBezTo>
                <a:cubicBezTo>
                  <a:pt x="46" y="15"/>
                  <a:pt x="45" y="14"/>
                  <a:pt x="45" y="14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2"/>
                  <a:pt x="45" y="12"/>
                  <a:pt x="46" y="12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5"/>
                  <a:pt x="46" y="15"/>
                  <a:pt x="46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0"/>
                  <a:pt x="48" y="10"/>
                  <a:pt x="46" y="10"/>
                </a:cubicBezTo>
                <a:cubicBezTo>
                  <a:pt x="43" y="10"/>
                  <a:pt x="42" y="11"/>
                  <a:pt x="42" y="13"/>
                </a:cubicBezTo>
                <a:cubicBezTo>
                  <a:pt x="42" y="15"/>
                  <a:pt x="42" y="15"/>
                  <a:pt x="42" y="15"/>
                </a:cubicBezTo>
                <a:cubicBezTo>
                  <a:pt x="42" y="15"/>
                  <a:pt x="42" y="16"/>
                  <a:pt x="42" y="16"/>
                </a:cubicBezTo>
                <a:cubicBezTo>
                  <a:pt x="43" y="17"/>
                  <a:pt x="44" y="18"/>
                  <a:pt x="45" y="19"/>
                </a:cubicBezTo>
                <a:cubicBezTo>
                  <a:pt x="46" y="20"/>
                  <a:pt x="46" y="21"/>
                  <a:pt x="46" y="21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24"/>
                  <a:pt x="46" y="24"/>
                  <a:pt x="46" y="24"/>
                </a:cubicBezTo>
                <a:cubicBezTo>
                  <a:pt x="45" y="24"/>
                  <a:pt x="45" y="24"/>
                  <a:pt x="45" y="23"/>
                </a:cubicBezTo>
                <a:cubicBezTo>
                  <a:pt x="45" y="20"/>
                  <a:pt x="45" y="20"/>
                  <a:pt x="45" y="20"/>
                </a:cubicBezTo>
                <a:cubicBezTo>
                  <a:pt x="42" y="20"/>
                  <a:pt x="42" y="20"/>
                  <a:pt x="42" y="20"/>
                </a:cubicBezTo>
                <a:close/>
                <a:moveTo>
                  <a:pt x="18" y="26"/>
                </a:moveTo>
                <a:cubicBezTo>
                  <a:pt x="18" y="10"/>
                  <a:pt x="18" y="10"/>
                  <a:pt x="18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7"/>
                  <a:pt x="15" y="17"/>
                  <a:pt x="15" y="17"/>
                </a:cubicBezTo>
                <a:cubicBezTo>
                  <a:pt x="13" y="10"/>
                  <a:pt x="13" y="10"/>
                  <a:pt x="13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26"/>
                  <a:pt x="9" y="26"/>
                  <a:pt x="9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17"/>
                  <a:pt x="12" y="17"/>
                  <a:pt x="12" y="17"/>
                </a:cubicBezTo>
                <a:cubicBezTo>
                  <a:pt x="15" y="26"/>
                  <a:pt x="15" y="26"/>
                  <a:pt x="15" y="26"/>
                </a:cubicBezTo>
                <a:cubicBezTo>
                  <a:pt x="18" y="26"/>
                  <a:pt x="18" y="26"/>
                  <a:pt x="18" y="26"/>
                </a:cubicBezTo>
                <a:close/>
                <a:moveTo>
                  <a:pt x="26" y="26"/>
                </a:moveTo>
                <a:cubicBezTo>
                  <a:pt x="26" y="24"/>
                  <a:pt x="26" y="24"/>
                  <a:pt x="26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18"/>
                  <a:pt x="23" y="18"/>
                  <a:pt x="23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16"/>
                  <a:pt x="26" y="16"/>
                  <a:pt x="26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0"/>
                  <a:pt x="26" y="10"/>
                  <a:pt x="26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26"/>
                  <a:pt x="19" y="26"/>
                  <a:pt x="19" y="26"/>
                </a:cubicBezTo>
                <a:cubicBezTo>
                  <a:pt x="26" y="26"/>
                  <a:pt x="26" y="26"/>
                  <a:pt x="26" y="26"/>
                </a:cubicBezTo>
                <a:close/>
                <a:moveTo>
                  <a:pt x="41" y="10"/>
                </a:moveTo>
                <a:cubicBezTo>
                  <a:pt x="38" y="10"/>
                  <a:pt x="38" y="10"/>
                  <a:pt x="38" y="10"/>
                </a:cubicBezTo>
                <a:cubicBezTo>
                  <a:pt x="37" y="17"/>
                  <a:pt x="37" y="17"/>
                  <a:pt x="37" y="17"/>
                </a:cubicBezTo>
                <a:cubicBezTo>
                  <a:pt x="36" y="10"/>
                  <a:pt x="36" y="10"/>
                  <a:pt x="36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1" y="17"/>
                  <a:pt x="31" y="17"/>
                  <a:pt x="31" y="17"/>
                </a:cubicBezTo>
                <a:cubicBezTo>
                  <a:pt x="30" y="10"/>
                  <a:pt x="30" y="10"/>
                  <a:pt x="30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9" y="26"/>
                  <a:pt x="29" y="26"/>
                  <a:pt x="29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3" y="17"/>
                  <a:pt x="33" y="17"/>
                  <a:pt x="33" y="17"/>
                </a:cubicBezTo>
                <a:cubicBezTo>
                  <a:pt x="35" y="26"/>
                  <a:pt x="35" y="26"/>
                  <a:pt x="35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10"/>
                  <a:pt x="41" y="10"/>
                  <a:pt x="41" y="10"/>
                </a:cubicBezTo>
                <a:close/>
                <a:moveTo>
                  <a:pt x="58" y="7"/>
                </a:move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8" y="44"/>
                  <a:pt x="58" y="45"/>
                </a:cubicBezTo>
                <a:cubicBezTo>
                  <a:pt x="58" y="48"/>
                  <a:pt x="58" y="50"/>
                  <a:pt x="59" y="52"/>
                </a:cubicBezTo>
                <a:cubicBezTo>
                  <a:pt x="60" y="52"/>
                  <a:pt x="60" y="53"/>
                  <a:pt x="61" y="53"/>
                </a:cubicBezTo>
                <a:cubicBezTo>
                  <a:pt x="61" y="53"/>
                  <a:pt x="61" y="53"/>
                  <a:pt x="61" y="53"/>
                </a:cubicBezTo>
                <a:cubicBezTo>
                  <a:pt x="61" y="53"/>
                  <a:pt x="62" y="52"/>
                  <a:pt x="62" y="51"/>
                </a:cubicBezTo>
                <a:cubicBezTo>
                  <a:pt x="62" y="50"/>
                  <a:pt x="63" y="47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3" y="7"/>
                  <a:pt x="63" y="7"/>
                </a:cubicBezTo>
                <a:cubicBezTo>
                  <a:pt x="59" y="7"/>
                  <a:pt x="59" y="7"/>
                  <a:pt x="59" y="7"/>
                </a:cubicBezTo>
                <a:cubicBezTo>
                  <a:pt x="59" y="7"/>
                  <a:pt x="58" y="7"/>
                  <a:pt x="58" y="7"/>
                </a:cubicBezTo>
                <a:close/>
                <a:moveTo>
                  <a:pt x="69" y="7"/>
                </a:moveTo>
                <a:cubicBezTo>
                  <a:pt x="69" y="7"/>
                  <a:pt x="68" y="7"/>
                  <a:pt x="68" y="7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7"/>
                  <a:pt x="68" y="7"/>
                  <a:pt x="68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8"/>
                  <a:pt x="67" y="51"/>
                  <a:pt x="67" y="53"/>
                </a:cubicBezTo>
                <a:cubicBezTo>
                  <a:pt x="66" y="56"/>
                  <a:pt x="64" y="58"/>
                  <a:pt x="62" y="58"/>
                </a:cubicBezTo>
                <a:cubicBezTo>
                  <a:pt x="62" y="58"/>
                  <a:pt x="62" y="58"/>
                  <a:pt x="62" y="58"/>
                </a:cubicBezTo>
                <a:cubicBezTo>
                  <a:pt x="62" y="58"/>
                  <a:pt x="62" y="58"/>
                  <a:pt x="62" y="58"/>
                </a:cubicBezTo>
                <a:cubicBezTo>
                  <a:pt x="17" y="58"/>
                  <a:pt x="17" y="58"/>
                  <a:pt x="17" y="58"/>
                </a:cubicBezTo>
                <a:cubicBezTo>
                  <a:pt x="17" y="59"/>
                  <a:pt x="17" y="59"/>
                  <a:pt x="17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7"/>
                  <a:pt x="70" y="7"/>
                </a:cubicBezTo>
                <a:cubicBezTo>
                  <a:pt x="70" y="7"/>
                  <a:pt x="70" y="7"/>
                  <a:pt x="69" y="7"/>
                </a:cubicBezTo>
                <a:cubicBezTo>
                  <a:pt x="69" y="7"/>
                  <a:pt x="69" y="7"/>
                  <a:pt x="69" y="7"/>
                </a:cubicBezTo>
                <a:cubicBezTo>
                  <a:pt x="69" y="7"/>
                  <a:pt x="69" y="7"/>
                  <a:pt x="69" y="7"/>
                </a:cubicBezTo>
                <a:close/>
                <a:moveTo>
                  <a:pt x="53" y="5"/>
                </a:moveTo>
                <a:cubicBezTo>
                  <a:pt x="5" y="5"/>
                  <a:pt x="5" y="5"/>
                  <a:pt x="5" y="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8"/>
                  <a:pt x="5" y="50"/>
                  <a:pt x="6" y="51"/>
                </a:cubicBezTo>
                <a:cubicBezTo>
                  <a:pt x="7" y="52"/>
                  <a:pt x="8" y="52"/>
                  <a:pt x="9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1"/>
                  <a:pt x="53" y="48"/>
                  <a:pt x="53" y="44"/>
                </a:cubicBezTo>
                <a:cubicBezTo>
                  <a:pt x="53" y="44"/>
                  <a:pt x="53" y="44"/>
                  <a:pt x="53" y="44"/>
                </a:cubicBezTo>
                <a:lnTo>
                  <a:pt x="53" y="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b="1">
              <a:solidFill>
                <a:srgbClr val="156F6D"/>
              </a:solidFill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5591944" y="3501008"/>
            <a:ext cx="1016000" cy="1016000"/>
            <a:chOff x="5686195" y="3469117"/>
            <a:chExt cx="1016000" cy="1016000"/>
          </a:xfrm>
        </p:grpSpPr>
        <p:sp>
          <p:nvSpPr>
            <p:cNvPr id="74" name="椭圆 73"/>
            <p:cNvSpPr/>
            <p:nvPr/>
          </p:nvSpPr>
          <p:spPr>
            <a:xfrm>
              <a:off x="5686195" y="3469117"/>
              <a:ext cx="1016000" cy="1016000"/>
            </a:xfrm>
            <a:prstGeom prst="ellipse">
              <a:avLst/>
            </a:prstGeom>
            <a:noFill/>
            <a:ln w="9525">
              <a:solidFill>
                <a:srgbClr val="626262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 b="1">
                <a:solidFill>
                  <a:srgbClr val="156F6D"/>
                </a:solidFill>
              </a:endParaRPr>
            </a:p>
          </p:txBody>
        </p:sp>
        <p:sp>
          <p:nvSpPr>
            <p:cNvPr id="83" name="Freeform 454"/>
            <p:cNvSpPr>
              <a:spLocks noEditPoints="1"/>
            </p:cNvSpPr>
            <p:nvPr/>
          </p:nvSpPr>
          <p:spPr bwMode="auto">
            <a:xfrm>
              <a:off x="5912744" y="3717032"/>
              <a:ext cx="576064" cy="504056"/>
            </a:xfrm>
            <a:custGeom>
              <a:avLst/>
              <a:gdLst>
                <a:gd name="T0" fmla="*/ 33 w 73"/>
                <a:gd name="T1" fmla="*/ 12 h 74"/>
                <a:gd name="T2" fmla="*/ 55 w 73"/>
                <a:gd name="T3" fmla="*/ 18 h 74"/>
                <a:gd name="T4" fmla="*/ 66 w 73"/>
                <a:gd name="T5" fmla="*/ 38 h 74"/>
                <a:gd name="T6" fmla="*/ 60 w 73"/>
                <a:gd name="T7" fmla="*/ 59 h 74"/>
                <a:gd name="T8" fmla="*/ 62 w 73"/>
                <a:gd name="T9" fmla="*/ 74 h 74"/>
                <a:gd name="T10" fmla="*/ 58 w 73"/>
                <a:gd name="T11" fmla="*/ 74 h 74"/>
                <a:gd name="T12" fmla="*/ 53 w 73"/>
                <a:gd name="T13" fmla="*/ 67 h 74"/>
                <a:gd name="T14" fmla="*/ 39 w 73"/>
                <a:gd name="T15" fmla="*/ 72 h 74"/>
                <a:gd name="T16" fmla="*/ 39 w 73"/>
                <a:gd name="T17" fmla="*/ 72 h 74"/>
                <a:gd name="T18" fmla="*/ 39 w 73"/>
                <a:gd name="T19" fmla="*/ 72 h 74"/>
                <a:gd name="T20" fmla="*/ 20 w 73"/>
                <a:gd name="T21" fmla="*/ 67 h 74"/>
                <a:gd name="T22" fmla="*/ 15 w 73"/>
                <a:gd name="T23" fmla="*/ 74 h 74"/>
                <a:gd name="T24" fmla="*/ 11 w 73"/>
                <a:gd name="T25" fmla="*/ 74 h 74"/>
                <a:gd name="T26" fmla="*/ 13 w 73"/>
                <a:gd name="T27" fmla="*/ 60 h 74"/>
                <a:gd name="T28" fmla="*/ 6 w 73"/>
                <a:gd name="T29" fmla="*/ 45 h 74"/>
                <a:gd name="T30" fmla="*/ 6 w 73"/>
                <a:gd name="T31" fmla="*/ 45 h 74"/>
                <a:gd name="T32" fmla="*/ 6 w 73"/>
                <a:gd name="T33" fmla="*/ 45 h 74"/>
                <a:gd name="T34" fmla="*/ 33 w 73"/>
                <a:gd name="T35" fmla="*/ 12 h 74"/>
                <a:gd name="T36" fmla="*/ 37 w 73"/>
                <a:gd name="T37" fmla="*/ 37 h 74"/>
                <a:gd name="T38" fmla="*/ 34 w 73"/>
                <a:gd name="T39" fmla="*/ 37 h 74"/>
                <a:gd name="T40" fmla="*/ 26 w 73"/>
                <a:gd name="T41" fmla="*/ 24 h 74"/>
                <a:gd name="T42" fmla="*/ 25 w 73"/>
                <a:gd name="T43" fmla="*/ 24 h 74"/>
                <a:gd name="T44" fmla="*/ 33 w 73"/>
                <a:gd name="T45" fmla="*/ 38 h 74"/>
                <a:gd name="T46" fmla="*/ 32 w 73"/>
                <a:gd name="T47" fmla="*/ 42 h 74"/>
                <a:gd name="T48" fmla="*/ 37 w 73"/>
                <a:gd name="T49" fmla="*/ 47 h 74"/>
                <a:gd name="T50" fmla="*/ 42 w 73"/>
                <a:gd name="T51" fmla="*/ 42 h 74"/>
                <a:gd name="T52" fmla="*/ 42 w 73"/>
                <a:gd name="T53" fmla="*/ 41 h 74"/>
                <a:gd name="T54" fmla="*/ 51 w 73"/>
                <a:gd name="T55" fmla="*/ 31 h 74"/>
                <a:gd name="T56" fmla="*/ 48 w 73"/>
                <a:gd name="T57" fmla="*/ 28 h 74"/>
                <a:gd name="T58" fmla="*/ 39 w 73"/>
                <a:gd name="T59" fmla="*/ 37 h 74"/>
                <a:gd name="T60" fmla="*/ 37 w 73"/>
                <a:gd name="T61" fmla="*/ 37 h 74"/>
                <a:gd name="T62" fmla="*/ 67 w 73"/>
                <a:gd name="T63" fmla="*/ 0 h 74"/>
                <a:gd name="T64" fmla="*/ 63 w 73"/>
                <a:gd name="T65" fmla="*/ 3 h 74"/>
                <a:gd name="T66" fmla="*/ 45 w 73"/>
                <a:gd name="T67" fmla="*/ 7 h 74"/>
                <a:gd name="T68" fmla="*/ 45 w 73"/>
                <a:gd name="T69" fmla="*/ 7 h 74"/>
                <a:gd name="T70" fmla="*/ 68 w 73"/>
                <a:gd name="T71" fmla="*/ 27 h 74"/>
                <a:gd name="T72" fmla="*/ 68 w 73"/>
                <a:gd name="T73" fmla="*/ 26 h 74"/>
                <a:gd name="T74" fmla="*/ 68 w 73"/>
                <a:gd name="T75" fmla="*/ 7 h 74"/>
                <a:gd name="T76" fmla="*/ 70 w 73"/>
                <a:gd name="T77" fmla="*/ 2 h 74"/>
                <a:gd name="T78" fmla="*/ 67 w 73"/>
                <a:gd name="T79" fmla="*/ 0 h 74"/>
                <a:gd name="T80" fmla="*/ 5 w 73"/>
                <a:gd name="T81" fmla="*/ 2 h 74"/>
                <a:gd name="T82" fmla="*/ 6 w 73"/>
                <a:gd name="T83" fmla="*/ 6 h 74"/>
                <a:gd name="T84" fmla="*/ 4 w 73"/>
                <a:gd name="T85" fmla="*/ 25 h 74"/>
                <a:gd name="T86" fmla="*/ 4 w 73"/>
                <a:gd name="T87" fmla="*/ 25 h 74"/>
                <a:gd name="T88" fmla="*/ 29 w 73"/>
                <a:gd name="T89" fmla="*/ 8 h 74"/>
                <a:gd name="T90" fmla="*/ 29 w 73"/>
                <a:gd name="T91" fmla="*/ 8 h 74"/>
                <a:gd name="T92" fmla="*/ 11 w 73"/>
                <a:gd name="T93" fmla="*/ 3 h 74"/>
                <a:gd name="T94" fmla="*/ 7 w 73"/>
                <a:gd name="T95" fmla="*/ 0 h 74"/>
                <a:gd name="T96" fmla="*/ 5 w 73"/>
                <a:gd name="T97" fmla="*/ 2 h 74"/>
                <a:gd name="T98" fmla="*/ 51 w 73"/>
                <a:gd name="T99" fmla="*/ 23 h 74"/>
                <a:gd name="T100" fmla="*/ 33 w 73"/>
                <a:gd name="T101" fmla="*/ 18 h 74"/>
                <a:gd name="T102" fmla="*/ 17 w 73"/>
                <a:gd name="T103" fmla="*/ 27 h 74"/>
                <a:gd name="T104" fmla="*/ 12 w 73"/>
                <a:gd name="T105" fmla="*/ 44 h 74"/>
                <a:gd name="T106" fmla="*/ 12 w 73"/>
                <a:gd name="T107" fmla="*/ 44 h 74"/>
                <a:gd name="T108" fmla="*/ 21 w 73"/>
                <a:gd name="T109" fmla="*/ 60 h 74"/>
                <a:gd name="T110" fmla="*/ 39 w 73"/>
                <a:gd name="T111" fmla="*/ 65 h 74"/>
                <a:gd name="T112" fmla="*/ 39 w 73"/>
                <a:gd name="T113" fmla="*/ 65 h 74"/>
                <a:gd name="T114" fmla="*/ 55 w 73"/>
                <a:gd name="T115" fmla="*/ 57 h 74"/>
                <a:gd name="T116" fmla="*/ 60 w 73"/>
                <a:gd name="T117" fmla="*/ 39 h 74"/>
                <a:gd name="T118" fmla="*/ 51 w 73"/>
                <a:gd name="T119" fmla="*/ 2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" h="74">
                  <a:moveTo>
                    <a:pt x="33" y="12"/>
                  </a:moveTo>
                  <a:cubicBezTo>
                    <a:pt x="41" y="11"/>
                    <a:pt x="49" y="14"/>
                    <a:pt x="55" y="18"/>
                  </a:cubicBezTo>
                  <a:cubicBezTo>
                    <a:pt x="61" y="23"/>
                    <a:pt x="65" y="30"/>
                    <a:pt x="66" y="38"/>
                  </a:cubicBezTo>
                  <a:cubicBezTo>
                    <a:pt x="67" y="46"/>
                    <a:pt x="65" y="53"/>
                    <a:pt x="60" y="59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49" y="69"/>
                    <a:pt x="44" y="71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2" y="72"/>
                    <a:pt x="26" y="71"/>
                    <a:pt x="20" y="67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9" y="56"/>
                    <a:pt x="7" y="51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4" y="29"/>
                    <a:pt x="16" y="14"/>
                    <a:pt x="33" y="12"/>
                  </a:cubicBezTo>
                  <a:close/>
                  <a:moveTo>
                    <a:pt x="37" y="37"/>
                  </a:moveTo>
                  <a:cubicBezTo>
                    <a:pt x="36" y="37"/>
                    <a:pt x="35" y="37"/>
                    <a:pt x="34" y="37"/>
                  </a:cubicBezTo>
                  <a:cubicBezTo>
                    <a:pt x="32" y="33"/>
                    <a:pt x="29" y="28"/>
                    <a:pt x="26" y="24"/>
                  </a:cubicBezTo>
                  <a:cubicBezTo>
                    <a:pt x="26" y="24"/>
                    <a:pt x="25" y="24"/>
                    <a:pt x="25" y="24"/>
                  </a:cubicBezTo>
                  <a:cubicBezTo>
                    <a:pt x="27" y="29"/>
                    <a:pt x="30" y="34"/>
                    <a:pt x="33" y="38"/>
                  </a:cubicBezTo>
                  <a:cubicBezTo>
                    <a:pt x="32" y="39"/>
                    <a:pt x="32" y="41"/>
                    <a:pt x="32" y="42"/>
                  </a:cubicBezTo>
                  <a:cubicBezTo>
                    <a:pt x="32" y="45"/>
                    <a:pt x="34" y="47"/>
                    <a:pt x="37" y="47"/>
                  </a:cubicBezTo>
                  <a:cubicBezTo>
                    <a:pt x="40" y="47"/>
                    <a:pt x="42" y="45"/>
                    <a:pt x="42" y="42"/>
                  </a:cubicBezTo>
                  <a:cubicBezTo>
                    <a:pt x="42" y="42"/>
                    <a:pt x="42" y="41"/>
                    <a:pt x="42" y="41"/>
                  </a:cubicBezTo>
                  <a:cubicBezTo>
                    <a:pt x="45" y="38"/>
                    <a:pt x="48" y="35"/>
                    <a:pt x="51" y="31"/>
                  </a:cubicBezTo>
                  <a:cubicBezTo>
                    <a:pt x="50" y="30"/>
                    <a:pt x="49" y="29"/>
                    <a:pt x="48" y="28"/>
                  </a:cubicBezTo>
                  <a:cubicBezTo>
                    <a:pt x="45" y="31"/>
                    <a:pt x="42" y="34"/>
                    <a:pt x="39" y="37"/>
                  </a:cubicBezTo>
                  <a:cubicBezTo>
                    <a:pt x="38" y="37"/>
                    <a:pt x="38" y="37"/>
                    <a:pt x="37" y="37"/>
                  </a:cubicBezTo>
                  <a:close/>
                  <a:moveTo>
                    <a:pt x="67" y="0"/>
                  </a:moveTo>
                  <a:cubicBezTo>
                    <a:pt x="63" y="3"/>
                    <a:pt x="63" y="3"/>
                    <a:pt x="63" y="3"/>
                  </a:cubicBezTo>
                  <a:cubicBezTo>
                    <a:pt x="57" y="0"/>
                    <a:pt x="50" y="1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7"/>
                    <a:pt x="68" y="27"/>
                    <a:pt x="68" y="26"/>
                  </a:cubicBezTo>
                  <a:cubicBezTo>
                    <a:pt x="73" y="21"/>
                    <a:pt x="73" y="12"/>
                    <a:pt x="68" y="7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7" y="0"/>
                    <a:pt x="67" y="0"/>
                    <a:pt x="67" y="0"/>
                  </a:cubicBezTo>
                  <a:close/>
                  <a:moveTo>
                    <a:pt x="5" y="2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1" y="11"/>
                    <a:pt x="0" y="19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5" y="2"/>
                    <a:pt x="17" y="0"/>
                    <a:pt x="11" y="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51" y="23"/>
                  </a:moveTo>
                  <a:cubicBezTo>
                    <a:pt x="46" y="19"/>
                    <a:pt x="40" y="17"/>
                    <a:pt x="33" y="18"/>
                  </a:cubicBezTo>
                  <a:cubicBezTo>
                    <a:pt x="27" y="19"/>
                    <a:pt x="21" y="22"/>
                    <a:pt x="17" y="27"/>
                  </a:cubicBezTo>
                  <a:cubicBezTo>
                    <a:pt x="14" y="32"/>
                    <a:pt x="12" y="38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51"/>
                    <a:pt x="16" y="57"/>
                    <a:pt x="21" y="60"/>
                  </a:cubicBezTo>
                  <a:cubicBezTo>
                    <a:pt x="26" y="64"/>
                    <a:pt x="32" y="66"/>
                    <a:pt x="39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45" y="65"/>
                    <a:pt x="51" y="61"/>
                    <a:pt x="55" y="57"/>
                  </a:cubicBezTo>
                  <a:cubicBezTo>
                    <a:pt x="58" y="52"/>
                    <a:pt x="60" y="46"/>
                    <a:pt x="60" y="39"/>
                  </a:cubicBezTo>
                  <a:cubicBezTo>
                    <a:pt x="59" y="33"/>
                    <a:pt x="56" y="27"/>
                    <a:pt x="51" y="2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b="1">
                <a:solidFill>
                  <a:srgbClr val="156F6D"/>
                </a:solidFill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4151784" y="2789323"/>
            <a:ext cx="1016000" cy="1016000"/>
            <a:chOff x="4151784" y="2789323"/>
            <a:chExt cx="1016000" cy="1016000"/>
          </a:xfrm>
        </p:grpSpPr>
        <p:sp>
          <p:nvSpPr>
            <p:cNvPr id="73" name="椭圆 72"/>
            <p:cNvSpPr/>
            <p:nvPr/>
          </p:nvSpPr>
          <p:spPr>
            <a:xfrm>
              <a:off x="4151784" y="2789323"/>
              <a:ext cx="1016000" cy="1016000"/>
            </a:xfrm>
            <a:prstGeom prst="ellipse">
              <a:avLst/>
            </a:prstGeom>
            <a:noFill/>
            <a:ln w="9525">
              <a:solidFill>
                <a:srgbClr val="626262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 b="1">
                <a:solidFill>
                  <a:srgbClr val="156F6D"/>
                </a:solidFill>
              </a:endParaRPr>
            </a:p>
          </p:txBody>
        </p:sp>
        <p:sp>
          <p:nvSpPr>
            <p:cNvPr id="84" name="Freeform 292"/>
            <p:cNvSpPr>
              <a:spLocks noEditPoints="1"/>
            </p:cNvSpPr>
            <p:nvPr/>
          </p:nvSpPr>
          <p:spPr bwMode="auto">
            <a:xfrm>
              <a:off x="4346470" y="2993976"/>
              <a:ext cx="626629" cy="606693"/>
            </a:xfrm>
            <a:custGeom>
              <a:avLst/>
              <a:gdLst>
                <a:gd name="T0" fmla="*/ 44 w 93"/>
                <a:gd name="T1" fmla="*/ 0 h 90"/>
                <a:gd name="T2" fmla="*/ 83 w 93"/>
                <a:gd name="T3" fmla="*/ 0 h 90"/>
                <a:gd name="T4" fmla="*/ 90 w 93"/>
                <a:gd name="T5" fmla="*/ 3 h 90"/>
                <a:gd name="T6" fmla="*/ 93 w 93"/>
                <a:gd name="T7" fmla="*/ 11 h 90"/>
                <a:gd name="T8" fmla="*/ 93 w 93"/>
                <a:gd name="T9" fmla="*/ 33 h 90"/>
                <a:gd name="T10" fmla="*/ 90 w 93"/>
                <a:gd name="T11" fmla="*/ 40 h 90"/>
                <a:gd name="T12" fmla="*/ 83 w 93"/>
                <a:gd name="T13" fmla="*/ 43 h 90"/>
                <a:gd name="T14" fmla="*/ 61 w 93"/>
                <a:gd name="T15" fmla="*/ 43 h 90"/>
                <a:gd name="T16" fmla="*/ 50 w 93"/>
                <a:gd name="T17" fmla="*/ 53 h 90"/>
                <a:gd name="T18" fmla="*/ 49 w 93"/>
                <a:gd name="T19" fmla="*/ 52 h 90"/>
                <a:gd name="T20" fmla="*/ 46 w 93"/>
                <a:gd name="T21" fmla="*/ 50 h 90"/>
                <a:gd name="T22" fmla="*/ 48 w 93"/>
                <a:gd name="T23" fmla="*/ 43 h 90"/>
                <a:gd name="T24" fmla="*/ 47 w 93"/>
                <a:gd name="T25" fmla="*/ 43 h 90"/>
                <a:gd name="T26" fmla="*/ 48 w 93"/>
                <a:gd name="T27" fmla="*/ 39 h 90"/>
                <a:gd name="T28" fmla="*/ 51 w 93"/>
                <a:gd name="T29" fmla="*/ 39 h 90"/>
                <a:gd name="T30" fmla="*/ 54 w 93"/>
                <a:gd name="T31" fmla="*/ 39 h 90"/>
                <a:gd name="T32" fmla="*/ 53 w 93"/>
                <a:gd name="T33" fmla="*/ 41 h 90"/>
                <a:gd name="T34" fmla="*/ 52 w 93"/>
                <a:gd name="T35" fmla="*/ 44 h 90"/>
                <a:gd name="T36" fmla="*/ 58 w 93"/>
                <a:gd name="T37" fmla="*/ 39 h 90"/>
                <a:gd name="T38" fmla="*/ 59 w 93"/>
                <a:gd name="T39" fmla="*/ 39 h 90"/>
                <a:gd name="T40" fmla="*/ 60 w 93"/>
                <a:gd name="T41" fmla="*/ 39 h 90"/>
                <a:gd name="T42" fmla="*/ 83 w 93"/>
                <a:gd name="T43" fmla="*/ 39 h 90"/>
                <a:gd name="T44" fmla="*/ 87 w 93"/>
                <a:gd name="T45" fmla="*/ 37 h 90"/>
                <a:gd name="T46" fmla="*/ 89 w 93"/>
                <a:gd name="T47" fmla="*/ 33 h 90"/>
                <a:gd name="T48" fmla="*/ 89 w 93"/>
                <a:gd name="T49" fmla="*/ 11 h 90"/>
                <a:gd name="T50" fmla="*/ 87 w 93"/>
                <a:gd name="T51" fmla="*/ 7 h 90"/>
                <a:gd name="T52" fmla="*/ 83 w 93"/>
                <a:gd name="T53" fmla="*/ 5 h 90"/>
                <a:gd name="T54" fmla="*/ 44 w 93"/>
                <a:gd name="T55" fmla="*/ 5 h 90"/>
                <a:gd name="T56" fmla="*/ 39 w 93"/>
                <a:gd name="T57" fmla="*/ 7 h 90"/>
                <a:gd name="T58" fmla="*/ 38 w 93"/>
                <a:gd name="T59" fmla="*/ 11 h 90"/>
                <a:gd name="T60" fmla="*/ 38 w 93"/>
                <a:gd name="T61" fmla="*/ 14 h 90"/>
                <a:gd name="T62" fmla="*/ 33 w 93"/>
                <a:gd name="T63" fmla="*/ 12 h 90"/>
                <a:gd name="T64" fmla="*/ 33 w 93"/>
                <a:gd name="T65" fmla="*/ 11 h 90"/>
                <a:gd name="T66" fmla="*/ 36 w 93"/>
                <a:gd name="T67" fmla="*/ 3 h 90"/>
                <a:gd name="T68" fmla="*/ 44 w 93"/>
                <a:gd name="T69" fmla="*/ 0 h 90"/>
                <a:gd name="T70" fmla="*/ 75 w 93"/>
                <a:gd name="T71" fmla="*/ 18 h 90"/>
                <a:gd name="T72" fmla="*/ 71 w 93"/>
                <a:gd name="T73" fmla="*/ 22 h 90"/>
                <a:gd name="T74" fmla="*/ 75 w 93"/>
                <a:gd name="T75" fmla="*/ 25 h 90"/>
                <a:gd name="T76" fmla="*/ 79 w 93"/>
                <a:gd name="T77" fmla="*/ 22 h 90"/>
                <a:gd name="T78" fmla="*/ 75 w 93"/>
                <a:gd name="T79" fmla="*/ 18 h 90"/>
                <a:gd name="T80" fmla="*/ 63 w 93"/>
                <a:gd name="T81" fmla="*/ 18 h 90"/>
                <a:gd name="T82" fmla="*/ 59 w 93"/>
                <a:gd name="T83" fmla="*/ 22 h 90"/>
                <a:gd name="T84" fmla="*/ 63 w 93"/>
                <a:gd name="T85" fmla="*/ 25 h 90"/>
                <a:gd name="T86" fmla="*/ 67 w 93"/>
                <a:gd name="T87" fmla="*/ 22 h 90"/>
                <a:gd name="T88" fmla="*/ 63 w 93"/>
                <a:gd name="T89" fmla="*/ 18 h 90"/>
                <a:gd name="T90" fmla="*/ 51 w 93"/>
                <a:gd name="T91" fmla="*/ 18 h 90"/>
                <a:gd name="T92" fmla="*/ 48 w 93"/>
                <a:gd name="T93" fmla="*/ 22 h 90"/>
                <a:gd name="T94" fmla="*/ 51 w 93"/>
                <a:gd name="T95" fmla="*/ 25 h 90"/>
                <a:gd name="T96" fmla="*/ 55 w 93"/>
                <a:gd name="T97" fmla="*/ 22 h 90"/>
                <a:gd name="T98" fmla="*/ 51 w 93"/>
                <a:gd name="T99" fmla="*/ 18 h 90"/>
                <a:gd name="T100" fmla="*/ 27 w 93"/>
                <a:gd name="T101" fmla="*/ 18 h 90"/>
                <a:gd name="T102" fmla="*/ 12 w 93"/>
                <a:gd name="T103" fmla="*/ 33 h 90"/>
                <a:gd name="T104" fmla="*/ 27 w 93"/>
                <a:gd name="T105" fmla="*/ 48 h 90"/>
                <a:gd name="T106" fmla="*/ 43 w 93"/>
                <a:gd name="T107" fmla="*/ 33 h 90"/>
                <a:gd name="T108" fmla="*/ 27 w 93"/>
                <a:gd name="T109" fmla="*/ 18 h 90"/>
                <a:gd name="T110" fmla="*/ 55 w 93"/>
                <a:gd name="T111" fmla="*/ 82 h 90"/>
                <a:gd name="T112" fmla="*/ 38 w 93"/>
                <a:gd name="T113" fmla="*/ 53 h 90"/>
                <a:gd name="T114" fmla="*/ 28 w 93"/>
                <a:gd name="T115" fmla="*/ 69 h 90"/>
                <a:gd name="T116" fmla="*/ 18 w 93"/>
                <a:gd name="T117" fmla="*/ 53 h 90"/>
                <a:gd name="T118" fmla="*/ 0 w 93"/>
                <a:gd name="T119" fmla="*/ 82 h 90"/>
                <a:gd name="T120" fmla="*/ 55 w 93"/>
                <a:gd name="T121" fmla="*/ 8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" h="90">
                  <a:moveTo>
                    <a:pt x="44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8" y="1"/>
                    <a:pt x="90" y="3"/>
                  </a:cubicBezTo>
                  <a:cubicBezTo>
                    <a:pt x="92" y="5"/>
                    <a:pt x="93" y="8"/>
                    <a:pt x="93" y="11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3" y="36"/>
                    <a:pt x="92" y="38"/>
                    <a:pt x="90" y="40"/>
                  </a:cubicBezTo>
                  <a:cubicBezTo>
                    <a:pt x="88" y="42"/>
                    <a:pt x="86" y="43"/>
                    <a:pt x="83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2"/>
                    <a:pt x="47" y="51"/>
                    <a:pt x="46" y="50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2"/>
                    <a:pt x="48" y="40"/>
                    <a:pt x="48" y="39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39"/>
                    <a:pt x="86" y="38"/>
                    <a:pt x="87" y="37"/>
                  </a:cubicBezTo>
                  <a:cubicBezTo>
                    <a:pt x="88" y="36"/>
                    <a:pt x="89" y="34"/>
                    <a:pt x="89" y="33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9"/>
                    <a:pt x="88" y="8"/>
                    <a:pt x="87" y="7"/>
                  </a:cubicBezTo>
                  <a:cubicBezTo>
                    <a:pt x="86" y="6"/>
                    <a:pt x="84" y="5"/>
                    <a:pt x="83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2" y="5"/>
                    <a:pt x="40" y="6"/>
                    <a:pt x="39" y="7"/>
                  </a:cubicBezTo>
                  <a:cubicBezTo>
                    <a:pt x="38" y="8"/>
                    <a:pt x="38" y="9"/>
                    <a:pt x="38" y="11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6" y="13"/>
                    <a:pt x="35" y="12"/>
                    <a:pt x="33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8"/>
                    <a:pt x="34" y="5"/>
                    <a:pt x="36" y="3"/>
                  </a:cubicBezTo>
                  <a:cubicBezTo>
                    <a:pt x="38" y="1"/>
                    <a:pt x="41" y="0"/>
                    <a:pt x="44" y="0"/>
                  </a:cubicBezTo>
                  <a:close/>
                  <a:moveTo>
                    <a:pt x="75" y="18"/>
                  </a:moveTo>
                  <a:cubicBezTo>
                    <a:pt x="73" y="18"/>
                    <a:pt x="71" y="19"/>
                    <a:pt x="71" y="22"/>
                  </a:cubicBezTo>
                  <a:cubicBezTo>
                    <a:pt x="71" y="24"/>
                    <a:pt x="73" y="25"/>
                    <a:pt x="75" y="25"/>
                  </a:cubicBezTo>
                  <a:cubicBezTo>
                    <a:pt x="77" y="25"/>
                    <a:pt x="79" y="24"/>
                    <a:pt x="79" y="22"/>
                  </a:cubicBezTo>
                  <a:cubicBezTo>
                    <a:pt x="79" y="19"/>
                    <a:pt x="77" y="18"/>
                    <a:pt x="75" y="18"/>
                  </a:cubicBezTo>
                  <a:close/>
                  <a:moveTo>
                    <a:pt x="63" y="18"/>
                  </a:moveTo>
                  <a:cubicBezTo>
                    <a:pt x="61" y="18"/>
                    <a:pt x="59" y="19"/>
                    <a:pt x="59" y="22"/>
                  </a:cubicBezTo>
                  <a:cubicBezTo>
                    <a:pt x="59" y="24"/>
                    <a:pt x="61" y="25"/>
                    <a:pt x="63" y="25"/>
                  </a:cubicBezTo>
                  <a:cubicBezTo>
                    <a:pt x="65" y="25"/>
                    <a:pt x="67" y="24"/>
                    <a:pt x="67" y="22"/>
                  </a:cubicBezTo>
                  <a:cubicBezTo>
                    <a:pt x="67" y="19"/>
                    <a:pt x="65" y="18"/>
                    <a:pt x="63" y="18"/>
                  </a:cubicBezTo>
                  <a:close/>
                  <a:moveTo>
                    <a:pt x="51" y="18"/>
                  </a:moveTo>
                  <a:cubicBezTo>
                    <a:pt x="49" y="18"/>
                    <a:pt x="48" y="19"/>
                    <a:pt x="48" y="22"/>
                  </a:cubicBezTo>
                  <a:cubicBezTo>
                    <a:pt x="48" y="24"/>
                    <a:pt x="49" y="25"/>
                    <a:pt x="51" y="25"/>
                  </a:cubicBezTo>
                  <a:cubicBezTo>
                    <a:pt x="54" y="25"/>
                    <a:pt x="55" y="24"/>
                    <a:pt x="55" y="22"/>
                  </a:cubicBezTo>
                  <a:cubicBezTo>
                    <a:pt x="55" y="19"/>
                    <a:pt x="54" y="18"/>
                    <a:pt x="51" y="18"/>
                  </a:cubicBezTo>
                  <a:close/>
                  <a:moveTo>
                    <a:pt x="27" y="18"/>
                  </a:moveTo>
                  <a:cubicBezTo>
                    <a:pt x="19" y="18"/>
                    <a:pt x="12" y="24"/>
                    <a:pt x="12" y="33"/>
                  </a:cubicBezTo>
                  <a:cubicBezTo>
                    <a:pt x="12" y="42"/>
                    <a:pt x="19" y="48"/>
                    <a:pt x="27" y="48"/>
                  </a:cubicBezTo>
                  <a:cubicBezTo>
                    <a:pt x="36" y="48"/>
                    <a:pt x="43" y="42"/>
                    <a:pt x="43" y="33"/>
                  </a:cubicBezTo>
                  <a:cubicBezTo>
                    <a:pt x="43" y="24"/>
                    <a:pt x="36" y="18"/>
                    <a:pt x="27" y="18"/>
                  </a:cubicBezTo>
                  <a:close/>
                  <a:moveTo>
                    <a:pt x="55" y="82"/>
                  </a:moveTo>
                  <a:cubicBezTo>
                    <a:pt x="55" y="67"/>
                    <a:pt x="47" y="57"/>
                    <a:pt x="38" y="53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8" y="57"/>
                    <a:pt x="0" y="66"/>
                    <a:pt x="0" y="82"/>
                  </a:cubicBezTo>
                  <a:cubicBezTo>
                    <a:pt x="20" y="90"/>
                    <a:pt x="38" y="89"/>
                    <a:pt x="55" y="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b="1">
                <a:solidFill>
                  <a:srgbClr val="156F6D"/>
                </a:solidFill>
              </a:endParaRPr>
            </a:p>
          </p:txBody>
        </p:sp>
      </p:grpSp>
      <p:pic>
        <p:nvPicPr>
          <p:cNvPr id="32" name="图片 3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326412" cy="648072"/>
          </a:xfrm>
          <a:prstGeom prst="rect">
            <a:avLst/>
          </a:prstGeom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911424" y="4470906"/>
            <a:ext cx="10801200" cy="1823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  力争在国家教学成果一等奖、国家科技成果二等奖、高级别学生竞赛、国家基金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60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项（自然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45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、社科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15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）、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ESI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学科排名、国家级高层次人才（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3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人）和发明专利申请（不少于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1000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件，国际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3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件）上再获突破（还有三大检索论文不少于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800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篇，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Nature Index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年度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WFC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值≥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25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，科研经费突破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1.8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亿等）；并对人才培养、科技创新、学科建设、开放办学、发展规划、内部治理体系、综合办学条件改善以及师生幸福感提升等方面做了细致的部署。</a:t>
            </a:r>
          </a:p>
          <a:p>
            <a:pPr marL="0" marR="0" lvl="0" indent="304800" algn="l" defTabSz="914400" rtl="0" eaLnBrk="0" fontAlgn="base" latinLnBrk="0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 在此基础上，进一步细化列出了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2018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年工作要点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40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点。</a:t>
            </a:r>
          </a:p>
        </p:txBody>
      </p:sp>
      <p:grpSp>
        <p:nvGrpSpPr>
          <p:cNvPr id="93" name="组合 92"/>
          <p:cNvGrpSpPr/>
          <p:nvPr/>
        </p:nvGrpSpPr>
        <p:grpSpPr>
          <a:xfrm>
            <a:off x="5591944" y="260648"/>
            <a:ext cx="1016000" cy="1016000"/>
            <a:chOff x="5879976" y="404664"/>
            <a:chExt cx="1016000" cy="1016000"/>
          </a:xfrm>
        </p:grpSpPr>
        <p:sp>
          <p:nvSpPr>
            <p:cNvPr id="29" name="椭圆 28"/>
            <p:cNvSpPr/>
            <p:nvPr/>
          </p:nvSpPr>
          <p:spPr>
            <a:xfrm>
              <a:off x="5879976" y="404664"/>
              <a:ext cx="1016000" cy="1016000"/>
            </a:xfrm>
            <a:prstGeom prst="ellipse">
              <a:avLst/>
            </a:prstGeom>
            <a:noFill/>
            <a:ln w="9525">
              <a:solidFill>
                <a:srgbClr val="626262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 b="1">
                <a:solidFill>
                  <a:srgbClr val="156F6D"/>
                </a:solidFill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6168008" y="620688"/>
              <a:ext cx="432048" cy="504056"/>
              <a:chOff x="1343472" y="3645024"/>
              <a:chExt cx="432048" cy="504056"/>
            </a:xfrm>
          </p:grpSpPr>
          <p:sp>
            <p:nvSpPr>
              <p:cNvPr id="59" name="流程图: 磁盘 58"/>
              <p:cNvSpPr/>
              <p:nvPr/>
            </p:nvSpPr>
            <p:spPr>
              <a:xfrm>
                <a:off x="1487488" y="3717032"/>
                <a:ext cx="216024" cy="216024"/>
              </a:xfrm>
              <a:prstGeom prst="flowChartMagneticDisk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1" name="组合 90"/>
              <p:cNvGrpSpPr/>
              <p:nvPr/>
            </p:nvGrpSpPr>
            <p:grpSpPr>
              <a:xfrm>
                <a:off x="1343472" y="3645024"/>
                <a:ext cx="432048" cy="504056"/>
                <a:chOff x="1343472" y="3645024"/>
                <a:chExt cx="432048" cy="504056"/>
              </a:xfrm>
            </p:grpSpPr>
            <p:sp>
              <p:nvSpPr>
                <p:cNvPr id="60" name="流程图: 手动操作 59"/>
                <p:cNvSpPr/>
                <p:nvPr/>
              </p:nvSpPr>
              <p:spPr>
                <a:xfrm flipV="1">
                  <a:off x="1415480" y="3861048"/>
                  <a:ext cx="360040" cy="216024"/>
                </a:xfrm>
                <a:prstGeom prst="flowChartManualOperation">
                  <a:avLst/>
                </a:prstGeom>
                <a:solidFill>
                  <a:srgbClr val="A6A6A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横卷形 89"/>
                <p:cNvSpPr/>
                <p:nvPr/>
              </p:nvSpPr>
              <p:spPr>
                <a:xfrm>
                  <a:off x="1343472" y="3645024"/>
                  <a:ext cx="432048" cy="504056"/>
                </a:xfrm>
                <a:prstGeom prst="horizontalScroll">
                  <a:avLst/>
                </a:prstGeom>
                <a:noFill/>
                <a:ln>
                  <a:solidFill>
                    <a:srgbClr val="A6A6A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94" name="矩形 93"/>
          <p:cNvSpPr/>
          <p:nvPr/>
        </p:nvSpPr>
        <p:spPr>
          <a:xfrm>
            <a:off x="6600056" y="548680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全力提升</a:t>
            </a:r>
            <a:r>
              <a:rPr lang="zh-CN" altLang="en-US" sz="20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教育教学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水平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8976320" y="1988840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全力提升</a:t>
            </a:r>
            <a:r>
              <a:rPr lang="zh-CN" altLang="en-US" sz="20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科技创新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能力</a:t>
            </a:r>
          </a:p>
        </p:txBody>
      </p:sp>
      <p:sp>
        <p:nvSpPr>
          <p:cNvPr id="97" name="矩形 96"/>
          <p:cNvSpPr/>
          <p:nvPr/>
        </p:nvSpPr>
        <p:spPr>
          <a:xfrm>
            <a:off x="8256240" y="3068960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全力提升</a:t>
            </a:r>
            <a:r>
              <a:rPr lang="zh-CN" altLang="en-US" sz="20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学科建设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水平</a:t>
            </a:r>
          </a:p>
        </p:txBody>
      </p:sp>
      <p:sp>
        <p:nvSpPr>
          <p:cNvPr id="98" name="矩形 97"/>
          <p:cNvSpPr/>
          <p:nvPr/>
        </p:nvSpPr>
        <p:spPr>
          <a:xfrm>
            <a:off x="3071664" y="3861048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精准引进</a:t>
            </a:r>
            <a:r>
              <a:rPr lang="zh-CN" altLang="en-US" sz="20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高层次人才</a:t>
            </a:r>
          </a:p>
        </p:txBody>
      </p:sp>
      <p:sp>
        <p:nvSpPr>
          <p:cNvPr id="99" name="矩形 98"/>
          <p:cNvSpPr/>
          <p:nvPr/>
        </p:nvSpPr>
        <p:spPr>
          <a:xfrm>
            <a:off x="1415480" y="3140968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“双创”教育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再创辉煌</a:t>
            </a:r>
          </a:p>
        </p:txBody>
      </p:sp>
      <p:sp>
        <p:nvSpPr>
          <p:cNvPr id="100" name="矩形 99"/>
          <p:cNvSpPr/>
          <p:nvPr/>
        </p:nvSpPr>
        <p:spPr>
          <a:xfrm>
            <a:off x="695400" y="1988840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妥善做好</a:t>
            </a:r>
            <a:r>
              <a:rPr lang="zh-CN" altLang="en-US" sz="20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校区搬迁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工作</a:t>
            </a:r>
          </a:p>
        </p:txBody>
      </p:sp>
      <p:cxnSp>
        <p:nvCxnSpPr>
          <p:cNvPr id="106" name="直接连接符 105"/>
          <p:cNvCxnSpPr/>
          <p:nvPr/>
        </p:nvCxnSpPr>
        <p:spPr>
          <a:xfrm>
            <a:off x="6096000" y="1268760"/>
            <a:ext cx="0" cy="839141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01" name="组合 100"/>
          <p:cNvGrpSpPr/>
          <p:nvPr/>
        </p:nvGrpSpPr>
        <p:grpSpPr>
          <a:xfrm>
            <a:off x="5447928" y="1700808"/>
            <a:ext cx="1340749" cy="1292016"/>
            <a:chOff x="5468707" y="1348565"/>
            <a:chExt cx="1579652" cy="1580047"/>
          </a:xfrm>
        </p:grpSpPr>
        <p:sp>
          <p:nvSpPr>
            <p:cNvPr id="85" name="Oval 53"/>
            <p:cNvSpPr>
              <a:spLocks noChangeArrowheads="1"/>
            </p:cNvSpPr>
            <p:nvPr/>
          </p:nvSpPr>
          <p:spPr bwMode="auto">
            <a:xfrm>
              <a:off x="5468707" y="1348565"/>
              <a:ext cx="1579652" cy="158004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76200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>
                <a:defRPr/>
              </a:pPr>
              <a:endParaRPr lang="zh-CN" altLang="en-US" sz="2400" b="1" dirty="0">
                <a:solidFill>
                  <a:srgbClr val="156F6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5638385" y="1612748"/>
              <a:ext cx="1178560" cy="10162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重点工作</a:t>
              </a:r>
              <a:endParaRPr 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2" name="矩形 111"/>
          <p:cNvSpPr/>
          <p:nvPr/>
        </p:nvSpPr>
        <p:spPr>
          <a:xfrm>
            <a:off x="3143672" y="1340768"/>
            <a:ext cx="69127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牢牢把握高质量发展的根本要求，奋力开创高水平大学建设新局面</a:t>
            </a:r>
            <a:endParaRPr lang="zh-CN" altLang="en-US" sz="16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>
        <p14:vortex dir="r"/>
      </p:transition>
    </mc:Choice>
    <mc:Fallback>
      <p:transition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018679" y="894980"/>
            <a:ext cx="5085220" cy="4408539"/>
            <a:chOff x="1018679" y="894980"/>
            <a:chExt cx="5085220" cy="4408539"/>
          </a:xfrm>
        </p:grpSpPr>
        <p:cxnSp>
          <p:nvCxnSpPr>
            <p:cNvPr id="27" name="直接连接符 26"/>
            <p:cNvCxnSpPr/>
            <p:nvPr/>
          </p:nvCxnSpPr>
          <p:spPr>
            <a:xfrm flipH="1">
              <a:off x="1867242" y="4455824"/>
              <a:ext cx="115646" cy="847695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018679" y="3986327"/>
              <a:ext cx="72008" cy="723257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1478832" y="1863536"/>
              <a:ext cx="1008112" cy="648072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1226804" y="2835644"/>
              <a:ext cx="756084" cy="141051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2172365" y="1528718"/>
              <a:ext cx="3931534" cy="2717436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260662" y="894980"/>
              <a:ext cx="1817071" cy="765548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2991000" y="2200842"/>
              <a:ext cx="72008" cy="723257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椭圆 33"/>
          <p:cNvSpPr/>
          <p:nvPr/>
        </p:nvSpPr>
        <p:spPr>
          <a:xfrm>
            <a:off x="3656457" y="1628800"/>
            <a:ext cx="1998839" cy="194005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rgbClr val="F2F2F2"/>
              </a:gs>
              <a:gs pos="90000">
                <a:srgbClr val="D9D9D9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57150">
            <a:gradFill flip="none" rotWithShape="1">
              <a:gsLst>
                <a:gs pos="27000">
                  <a:schemeClr val="bg1"/>
                </a:gs>
                <a:gs pos="69000">
                  <a:schemeClr val="bg1">
                    <a:lumMod val="85000"/>
                  </a:schemeClr>
                </a:gs>
                <a:gs pos="84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330200" dist="241300" dir="78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5" name="组合 34"/>
          <p:cNvGrpSpPr/>
          <p:nvPr/>
        </p:nvGrpSpPr>
        <p:grpSpPr>
          <a:xfrm>
            <a:off x="724570" y="620688"/>
            <a:ext cx="5947494" cy="4878316"/>
            <a:chOff x="724570" y="620688"/>
            <a:chExt cx="5947494" cy="4878316"/>
          </a:xfrm>
        </p:grpSpPr>
        <p:sp>
          <p:nvSpPr>
            <p:cNvPr id="36" name="椭圆 35"/>
            <p:cNvSpPr/>
            <p:nvPr/>
          </p:nvSpPr>
          <p:spPr>
            <a:xfrm>
              <a:off x="1731656" y="5239116"/>
              <a:ext cx="259888" cy="25988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304800" dist="203200" dir="78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724570" y="620688"/>
              <a:ext cx="5947494" cy="4411200"/>
              <a:chOff x="724570" y="620688"/>
              <a:chExt cx="5947494" cy="4411200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535346" y="1819672"/>
                <a:ext cx="259888" cy="259888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outerShdw blurRad="304800" dist="203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2214710" y="1287472"/>
                <a:ext cx="1080120" cy="108012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outerShdw blurRad="304800" dist="203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dirty="0">
                  <a:solidFill>
                    <a:srgbClr val="FF0000"/>
                  </a:solidFill>
                </a:endParaRPr>
              </a:p>
              <a:p>
                <a:pPr algn="ctr"/>
                <a:endParaRPr lang="en-US" altLang="zh-CN" dirty="0">
                  <a:solidFill>
                    <a:srgbClr val="FF0000"/>
                  </a:solidFill>
                </a:endParaRPr>
              </a:p>
              <a:p>
                <a:pPr algn="ctr"/>
                <a:endParaRPr lang="en-US" altLang="zh-CN" dirty="0">
                  <a:solidFill>
                    <a:srgbClr val="FF0000"/>
                  </a:solidFill>
                </a:endParaRPr>
              </a:p>
              <a:p>
                <a:pPr algn="ctr"/>
                <a:endParaRPr lang="en-US" altLang="zh-CN" dirty="0">
                  <a:solidFill>
                    <a:srgbClr val="FF0000"/>
                  </a:solidFill>
                </a:endParaRPr>
              </a:p>
              <a:p>
                <a:pPr algn="ctr"/>
                <a:endParaRPr lang="en-US" altLang="zh-CN" dirty="0">
                  <a:solidFill>
                    <a:srgbClr val="FF0000"/>
                  </a:solidFill>
                </a:endParaRPr>
              </a:p>
              <a:p>
                <a:pPr algn="ctr"/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586844" y="3788174"/>
                <a:ext cx="792088" cy="792088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outerShdw blurRad="304800" dist="203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724570" y="2187572"/>
                <a:ext cx="970286" cy="94174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8000">
                    <a:srgbClr val="F2F2F2"/>
                  </a:gs>
                  <a:gs pos="90000">
                    <a:srgbClr val="D9D9D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57150">
                <a:gradFill flip="none" rotWithShape="1">
                  <a:gsLst>
                    <a:gs pos="27000">
                      <a:schemeClr val="bg1"/>
                    </a:gs>
                    <a:gs pos="69000">
                      <a:schemeClr val="bg1">
                        <a:lumMod val="85000"/>
                      </a:schemeClr>
                    </a:gs>
                    <a:gs pos="84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304800" dist="203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5771964" y="927432"/>
                <a:ext cx="900100" cy="9001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outerShdw blurRad="304800" dist="203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984688" y="620688"/>
                <a:ext cx="450050" cy="45005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outerShdw blurRad="304800" dist="203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798307" y="4557543"/>
                <a:ext cx="488719" cy="47434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8000">
                    <a:srgbClr val="F2F2F2"/>
                  </a:gs>
                  <a:gs pos="90000">
                    <a:srgbClr val="D9D9D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57150">
                <a:gradFill flip="none" rotWithShape="1">
                  <a:gsLst>
                    <a:gs pos="27000">
                      <a:schemeClr val="bg1"/>
                    </a:gs>
                    <a:gs pos="69000">
                      <a:schemeClr val="bg1">
                        <a:lumMod val="85000"/>
                      </a:schemeClr>
                    </a:gs>
                    <a:gs pos="84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304800" dist="203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862908" y="2860329"/>
                <a:ext cx="272108" cy="26899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8000">
                    <a:srgbClr val="F2F2F2"/>
                  </a:gs>
                  <a:gs pos="90000">
                    <a:srgbClr val="D9D9D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57150">
                <a:gradFill flip="none" rotWithShape="1">
                  <a:gsLst>
                    <a:gs pos="27000">
                      <a:schemeClr val="bg1"/>
                    </a:gs>
                    <a:gs pos="69000">
                      <a:schemeClr val="bg1">
                        <a:lumMod val="85000"/>
                      </a:schemeClr>
                    </a:gs>
                    <a:gs pos="84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304800" dist="203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888735" y="3749565"/>
                <a:ext cx="259888" cy="259888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outerShdw blurRad="304800" dist="203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4008039" y="740551"/>
                <a:ext cx="318216" cy="30885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8000">
                    <a:srgbClr val="F2F2F2"/>
                  </a:gs>
                  <a:gs pos="90000">
                    <a:srgbClr val="D9D9D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57150">
                <a:gradFill flip="none" rotWithShape="1">
                  <a:gsLst>
                    <a:gs pos="27000">
                      <a:schemeClr val="bg1"/>
                    </a:gs>
                    <a:gs pos="69000">
                      <a:schemeClr val="bg1">
                        <a:lumMod val="85000"/>
                      </a:schemeClr>
                    </a:gs>
                    <a:gs pos="8400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304800" dist="203200" dir="78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dirty="0">
                  <a:solidFill>
                    <a:srgbClr val="FF0000"/>
                  </a:solidFill>
                </a:endParaRPr>
              </a:p>
              <a:p>
                <a:pPr algn="ctr"/>
                <a:endParaRPr lang="en-US" altLang="zh-CN" dirty="0">
                  <a:solidFill>
                    <a:srgbClr val="FF0000"/>
                  </a:solidFill>
                </a:endParaRPr>
              </a:p>
              <a:p>
                <a:pPr algn="ctr"/>
                <a:endParaRPr lang="en-US" altLang="zh-CN" dirty="0">
                  <a:solidFill>
                    <a:srgbClr val="FF0000"/>
                  </a:solidFill>
                </a:endParaRPr>
              </a:p>
              <a:p>
                <a:pPr algn="ctr"/>
                <a:endParaRPr lang="en-US" altLang="zh-CN" dirty="0">
                  <a:solidFill>
                    <a:srgbClr val="FF0000"/>
                  </a:solidFill>
                </a:endParaRPr>
              </a:p>
              <a:p>
                <a:pPr algn="ctr"/>
                <a:endParaRPr lang="en-US" altLang="zh-CN" dirty="0">
                  <a:solidFill>
                    <a:srgbClr val="FF0000"/>
                  </a:solidFill>
                </a:endParaRPr>
              </a:p>
              <a:p>
                <a:pPr algn="ctr"/>
                <a:endParaRPr lang="en-US" altLang="zh-CN" dirty="0">
                  <a:solidFill>
                    <a:srgbClr val="FF0000"/>
                  </a:solidFill>
                </a:endParaRPr>
              </a:p>
              <a:p>
                <a:pPr algn="ctr"/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326412" cy="648072"/>
          </a:xfrm>
          <a:prstGeom prst="rect">
            <a:avLst/>
          </a:prstGeom>
        </p:spPr>
      </p:pic>
      <p:pic>
        <p:nvPicPr>
          <p:cNvPr id="2050" name="Picture 2" descr="http://news.cczu.edu.cn/_upload/article/images/b0/17/b09a753e48859acdb1bf35bafc07/90f6ec57-9539-4074-8cd5-9119327f50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48328" y="4628411"/>
            <a:ext cx="3143672" cy="2229589"/>
          </a:xfrm>
          <a:prstGeom prst="rect">
            <a:avLst/>
          </a:prstGeom>
          <a:noFill/>
        </p:spPr>
      </p:pic>
      <p:grpSp>
        <p:nvGrpSpPr>
          <p:cNvPr id="55" name="组合 54"/>
          <p:cNvGrpSpPr/>
          <p:nvPr/>
        </p:nvGrpSpPr>
        <p:grpSpPr>
          <a:xfrm>
            <a:off x="5951984" y="2564904"/>
            <a:ext cx="4176464" cy="584775"/>
            <a:chOff x="6528048" y="3645024"/>
            <a:chExt cx="4176464" cy="584775"/>
          </a:xfrm>
        </p:grpSpPr>
        <p:sp>
          <p:nvSpPr>
            <p:cNvPr id="53" name="六边形 52"/>
            <p:cNvSpPr/>
            <p:nvPr/>
          </p:nvSpPr>
          <p:spPr>
            <a:xfrm>
              <a:off x="6528048" y="3645024"/>
              <a:ext cx="720080" cy="576064"/>
            </a:xfrm>
            <a:prstGeom prst="hexagon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320136" y="3645024"/>
              <a:ext cx="33843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</a:rPr>
                <a:t>    书记报告，只是破题，未完全展开，为第二次党代会作铺垫。</a:t>
              </a:r>
              <a:endParaRPr lang="zh-CN" altLang="en-US" sz="16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215680" y="4653136"/>
            <a:ext cx="5446534" cy="830997"/>
            <a:chOff x="6785854" y="3645024"/>
            <a:chExt cx="3899987" cy="830997"/>
          </a:xfrm>
        </p:grpSpPr>
        <p:sp>
          <p:nvSpPr>
            <p:cNvPr id="57" name="六边形 56"/>
            <p:cNvSpPr/>
            <p:nvPr/>
          </p:nvSpPr>
          <p:spPr>
            <a:xfrm>
              <a:off x="6785854" y="3645024"/>
              <a:ext cx="464052" cy="576064"/>
            </a:xfrm>
            <a:prstGeom prst="hexagon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301466" y="3645024"/>
              <a:ext cx="338437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</a:rPr>
                <a:t>    四十不惑！抬头坚定方向，低头埋首苦干。奋斗创造幸福，享受生活。实绩向校庆和党代会献礼！</a:t>
              </a:r>
              <a:endParaRPr lang="zh-CN" altLang="en-US" sz="16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advTm="0">
        <p14:vortex dir="r"/>
      </p:transition>
    </mc:Choice>
    <mc:Fallback>
      <p:transition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717</Words>
  <Application>Microsoft Office PowerPoint</Application>
  <PresentationFormat>自定义</PresentationFormat>
  <Paragraphs>76</Paragraphs>
  <Slides>6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商务PPT模板</dc:title>
  <dc:creator>admin</dc:creator>
  <cp:lastModifiedBy>Sky123.Org</cp:lastModifiedBy>
  <cp:revision>231</cp:revision>
  <dcterms:created xsi:type="dcterms:W3CDTF">2016-07-22T07:46:00Z</dcterms:created>
  <dcterms:modified xsi:type="dcterms:W3CDTF">2018-03-14T06:09:30Z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2052-10.1.0.6489</vt:lpwstr>
  </property>
</Properties>
</file>