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57" r:id="rId5"/>
    <p:sldId id="259" r:id="rId6"/>
    <p:sldId id="262" r:id="rId7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BF0"/>
    <a:srgbClr val="FFFFFF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9" d="100"/>
          <a:sy n="139" d="100"/>
        </p:scale>
        <p:origin x="-738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图片\淡蓝海边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685800" y="1597819"/>
            <a:ext cx="7772400" cy="613891"/>
          </a:xfrm>
          <a:prstGeom prst="rect">
            <a:avLst/>
          </a:prstGeom>
        </p:spPr>
        <p:txBody>
          <a:bodyPr/>
          <a:lstStyle>
            <a:lvl1pPr>
              <a:defRPr sz="3600" b="1" i="0" baseline="0">
                <a:solidFill>
                  <a:schemeClr val="accent6">
                    <a:lumMod val="75000"/>
                  </a:schemeClr>
                </a:solidFill>
                <a:ea typeface="黑体" pitchFamily="49" charset="-122"/>
              </a:defRPr>
            </a:lvl1pPr>
          </a:lstStyle>
          <a:p>
            <a:r>
              <a:rPr lang="zh-CN" altLang="en-US" dirty="0" smtClean="0"/>
              <a:t>传达、贯彻学校会议精神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4495428"/>
            <a:ext cx="2326412" cy="6480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507DC88-6FA9-47D9-9ECE-523AEE57E21A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323396-C92B-4355-A10C-6EAF69485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507DC88-6FA9-47D9-9ECE-523AEE57E21A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323396-C92B-4355-A10C-6EAF69485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507DC88-6FA9-47D9-9ECE-523AEE57E21A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323396-C92B-4355-A10C-6EAF69485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507DC88-6FA9-47D9-9ECE-523AEE57E21A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323396-C92B-4355-A10C-6EAF69485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507DC88-6FA9-47D9-9ECE-523AEE57E21A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323396-C92B-4355-A10C-6EAF69485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507DC88-6FA9-47D9-9ECE-523AEE57E21A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323396-C92B-4355-A10C-6EAF69485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507DC88-6FA9-47D9-9ECE-523AEE57E21A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323396-C92B-4355-A10C-6EAF69485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507DC88-6FA9-47D9-9ECE-523AEE57E21A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323396-C92B-4355-A10C-6EAF69485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507DC88-6FA9-47D9-9ECE-523AEE57E21A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323396-C92B-4355-A10C-6EAF69485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507DC88-6FA9-47D9-9ECE-523AEE57E21A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323396-C92B-4355-A10C-6EAF69485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4495428"/>
            <a:ext cx="2326412" cy="64807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818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1597819"/>
            <a:ext cx="8352928" cy="613891"/>
          </a:xfrm>
        </p:spPr>
        <p:txBody>
          <a:bodyPr/>
          <a:lstStyle/>
          <a:p>
            <a:r>
              <a:rPr lang="zh-CN" altLang="en-US" sz="3200" dirty="0" smtClean="0"/>
              <a:t>校党风廉政建设、党务工作会议精神传达</a:t>
            </a:r>
            <a:endParaRPr lang="zh-CN" altLang="en-US" sz="3200" dirty="0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755576" y="2787774"/>
            <a:ext cx="7772400" cy="61389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隶书" pitchFamily="49" charset="-122"/>
                <a:ea typeface="隶书" pitchFamily="49" charset="-122"/>
                <a:cs typeface="+mj-cs"/>
              </a:rPr>
              <a:t>吴荷平  </a:t>
            </a:r>
            <a:r>
              <a:rPr kumimoji="0" lang="en-US" altLang="zh-CN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隶书" pitchFamily="49" charset="-122"/>
                <a:ea typeface="隶书" pitchFamily="49" charset="-122"/>
                <a:cs typeface="+mj-cs"/>
              </a:rPr>
              <a:t>2018.3</a:t>
            </a:r>
            <a:endParaRPr kumimoji="0" lang="zh-CN" altLang="en-US" b="1" i="0" u="none" strike="noStrike" kern="1200" cap="none" spc="0" normalizeH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隶书" pitchFamily="49" charset="-122"/>
              <a:ea typeface="隶书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105"/>
          <p:cNvGrpSpPr/>
          <p:nvPr/>
        </p:nvGrpSpPr>
        <p:grpSpPr>
          <a:xfrm rot="5400000">
            <a:off x="1338442" y="1017994"/>
            <a:ext cx="1801567" cy="1596711"/>
            <a:chOff x="1572164" y="1993205"/>
            <a:chExt cx="1962102" cy="1738992"/>
          </a:xfrm>
        </p:grpSpPr>
        <p:sp>
          <p:nvSpPr>
            <p:cNvPr id="15" name="Freeform 5"/>
            <p:cNvSpPr/>
            <p:nvPr/>
          </p:nvSpPr>
          <p:spPr bwMode="auto">
            <a:xfrm>
              <a:off x="1572164" y="1993205"/>
              <a:ext cx="1962102" cy="173899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noFill/>
            <a:ln w="31750">
              <a:solidFill>
                <a:srgbClr val="A6A6A6"/>
              </a:solidFill>
            </a:ln>
            <a:effectLst>
              <a:innerShdw blurRad="127000" dist="63500" dir="13500000">
                <a:schemeClr val="accent1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6" name="Freeform 5"/>
            <p:cNvSpPr/>
            <p:nvPr/>
          </p:nvSpPr>
          <p:spPr bwMode="auto">
            <a:xfrm>
              <a:off x="1713040" y="2118060"/>
              <a:ext cx="1680352" cy="148928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A6A6A6">
                <a:alpha val="20000"/>
              </a:srgbClr>
            </a:solidFill>
            <a:ln w="508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108"/>
          <p:cNvGrpSpPr/>
          <p:nvPr/>
        </p:nvGrpSpPr>
        <p:grpSpPr>
          <a:xfrm rot="5400000">
            <a:off x="509132" y="2605609"/>
            <a:ext cx="1801567" cy="1596711"/>
            <a:chOff x="1572165" y="1993205"/>
            <a:chExt cx="1962102" cy="1738992"/>
          </a:xfrm>
        </p:grpSpPr>
        <p:sp>
          <p:nvSpPr>
            <p:cNvPr id="13" name="Freeform 5"/>
            <p:cNvSpPr/>
            <p:nvPr/>
          </p:nvSpPr>
          <p:spPr bwMode="auto">
            <a:xfrm>
              <a:off x="1572165" y="1993205"/>
              <a:ext cx="1962102" cy="173899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noFill/>
            <a:ln w="31750">
              <a:solidFill>
                <a:srgbClr val="A6A6A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4" name="Freeform 5"/>
            <p:cNvSpPr/>
            <p:nvPr/>
          </p:nvSpPr>
          <p:spPr bwMode="auto">
            <a:xfrm>
              <a:off x="1713040" y="2118061"/>
              <a:ext cx="1680353" cy="148928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A6A6A6">
                <a:alpha val="50000"/>
              </a:srgbClr>
            </a:solidFill>
            <a:ln w="508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111"/>
          <p:cNvGrpSpPr/>
          <p:nvPr/>
        </p:nvGrpSpPr>
        <p:grpSpPr>
          <a:xfrm rot="16200000">
            <a:off x="2283153" y="2517923"/>
            <a:ext cx="1801567" cy="1596711"/>
            <a:chOff x="1572165" y="1993205"/>
            <a:chExt cx="1962102" cy="1738992"/>
          </a:xfrm>
        </p:grpSpPr>
        <p:sp>
          <p:nvSpPr>
            <p:cNvPr id="11" name="Freeform 5"/>
            <p:cNvSpPr/>
            <p:nvPr/>
          </p:nvSpPr>
          <p:spPr bwMode="auto">
            <a:xfrm>
              <a:off x="1572165" y="1993205"/>
              <a:ext cx="1962102" cy="173899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noFill/>
            <a:ln w="31750">
              <a:solidFill>
                <a:srgbClr val="A6A6A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2" name="Freeform 5"/>
            <p:cNvSpPr/>
            <p:nvPr/>
          </p:nvSpPr>
          <p:spPr bwMode="auto">
            <a:xfrm>
              <a:off x="1713040" y="2118061"/>
              <a:ext cx="1680353" cy="148928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A6A6A6">
                <a:alpha val="50000"/>
              </a:srgbClr>
            </a:solidFill>
            <a:ln w="508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8" name="文本框 135"/>
          <p:cNvSpPr txBox="1"/>
          <p:nvPr/>
        </p:nvSpPr>
        <p:spPr>
          <a:xfrm>
            <a:off x="1547664" y="1347614"/>
            <a:ext cx="14077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书记、两位副书记、纪委书记、两位常委副校长</a:t>
            </a:r>
            <a:endParaRPr lang="zh-CN" altLang="en-US" sz="15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136"/>
          <p:cNvSpPr txBox="1"/>
          <p:nvPr/>
        </p:nvSpPr>
        <p:spPr>
          <a:xfrm>
            <a:off x="2479303" y="3003798"/>
            <a:ext cx="14446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年第一次党务工作会议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137"/>
          <p:cNvSpPr txBox="1"/>
          <p:nvPr/>
        </p:nvSpPr>
        <p:spPr>
          <a:xfrm>
            <a:off x="683568" y="3003798"/>
            <a:ext cx="14408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年党风廉政建设工作会议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499992" y="1203598"/>
            <a:ext cx="864096" cy="720080"/>
            <a:chOff x="4211960" y="1203598"/>
            <a:chExt cx="864096" cy="720080"/>
          </a:xfrm>
        </p:grpSpPr>
        <p:sp>
          <p:nvSpPr>
            <p:cNvPr id="19" name="矩形 18"/>
            <p:cNvSpPr/>
            <p:nvPr/>
          </p:nvSpPr>
          <p:spPr>
            <a:xfrm>
              <a:off x="4211960" y="1203598"/>
              <a:ext cx="720080" cy="720080"/>
            </a:xfrm>
            <a:prstGeom prst="rect">
              <a:avLst/>
            </a:prstGeom>
            <a:solidFill>
              <a:srgbClr val="00206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/>
                <a:t>传达</a:t>
              </a:r>
              <a:endParaRPr lang="zh-CN" altLang="en-US" b="1" dirty="0"/>
            </a:p>
          </p:txBody>
        </p:sp>
        <p:sp>
          <p:nvSpPr>
            <p:cNvPr id="23" name="等腰三角形 22"/>
            <p:cNvSpPr/>
            <p:nvPr/>
          </p:nvSpPr>
          <p:spPr>
            <a:xfrm rot="16200000" flipV="1">
              <a:off x="4896036" y="1455626"/>
              <a:ext cx="216024" cy="144016"/>
            </a:xfrm>
            <a:prstGeom prst="triangle">
              <a:avLst/>
            </a:prstGeom>
            <a:solidFill>
              <a:srgbClr val="00206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740352" y="2643758"/>
            <a:ext cx="864096" cy="720080"/>
            <a:chOff x="7524328" y="3867894"/>
            <a:chExt cx="864096" cy="720080"/>
          </a:xfrm>
        </p:grpSpPr>
        <p:sp>
          <p:nvSpPr>
            <p:cNvPr id="21" name="矩形 20"/>
            <p:cNvSpPr/>
            <p:nvPr/>
          </p:nvSpPr>
          <p:spPr>
            <a:xfrm>
              <a:off x="7668344" y="3867894"/>
              <a:ext cx="720080" cy="7200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布置</a:t>
              </a:r>
              <a:endPara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 rot="5400000" flipV="1">
              <a:off x="7488324" y="4119922"/>
              <a:ext cx="216024" cy="144016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矩形 27"/>
          <p:cNvSpPr/>
          <p:nvPr/>
        </p:nvSpPr>
        <p:spPr>
          <a:xfrm>
            <a:off x="5508104" y="1203598"/>
            <a:ext cx="3096344" cy="720080"/>
          </a:xfrm>
          <a:prstGeom prst="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中纪委十九届二次全会精神</a:t>
            </a:r>
            <a:endParaRPr lang="en-US" altLang="zh-CN" dirty="0" smtClean="0"/>
          </a:p>
          <a:p>
            <a:r>
              <a:rPr lang="zh-CN" altLang="en-US" dirty="0" smtClean="0"/>
              <a:t>省纪委十三届三次全会精神</a:t>
            </a:r>
            <a:endParaRPr lang="zh-CN" altLang="en-US" b="1" dirty="0"/>
          </a:p>
        </p:txBody>
      </p:sp>
      <p:sp>
        <p:nvSpPr>
          <p:cNvPr id="29" name="矩形 28"/>
          <p:cNvSpPr/>
          <p:nvPr/>
        </p:nvSpPr>
        <p:spPr>
          <a:xfrm>
            <a:off x="4499992" y="2643758"/>
            <a:ext cx="3096344" cy="720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black"/>
                </a:solidFill>
              </a:rPr>
              <a:t>2018</a:t>
            </a:r>
            <a:r>
              <a:rPr lang="zh-CN" altLang="en-US" dirty="0" smtClean="0">
                <a:solidFill>
                  <a:prstClr val="black"/>
                </a:solidFill>
              </a:rPr>
              <a:t>年校党风廉政建设工作</a:t>
            </a:r>
            <a:endParaRPr lang="zh-CN" alt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175" y="3507854"/>
            <a:ext cx="50768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平行四边形 3"/>
          <p:cNvSpPr/>
          <p:nvPr/>
        </p:nvSpPr>
        <p:spPr>
          <a:xfrm>
            <a:off x="971600" y="1059582"/>
            <a:ext cx="576064" cy="288032"/>
          </a:xfrm>
          <a:prstGeom prst="parallelogram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/>
              <a:t>01</a:t>
            </a:r>
            <a:endParaRPr lang="zh-CN" altLang="en-US" sz="1400" b="1" dirty="0"/>
          </a:p>
        </p:txBody>
      </p:sp>
      <p:sp>
        <p:nvSpPr>
          <p:cNvPr id="5" name="平行四边形 4"/>
          <p:cNvSpPr/>
          <p:nvPr/>
        </p:nvSpPr>
        <p:spPr>
          <a:xfrm>
            <a:off x="1547664" y="1059582"/>
            <a:ext cx="2681149" cy="288032"/>
          </a:xfrm>
          <a:prstGeom prst="parallelogram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300" b="1" dirty="0" smtClean="0">
                <a:solidFill>
                  <a:srgbClr val="FF0000"/>
                </a:solidFill>
              </a:rPr>
              <a:t>政治建设放在首位</a:t>
            </a:r>
            <a:endParaRPr lang="zh-CN" altLang="en-US" sz="1300" b="1" dirty="0">
              <a:solidFill>
                <a:srgbClr val="FF0000"/>
              </a:solidFill>
            </a:endParaRPr>
          </a:p>
        </p:txBody>
      </p:sp>
      <p:sp>
        <p:nvSpPr>
          <p:cNvPr id="34" name="平行四边形 33"/>
          <p:cNvSpPr/>
          <p:nvPr/>
        </p:nvSpPr>
        <p:spPr>
          <a:xfrm>
            <a:off x="971600" y="1923678"/>
            <a:ext cx="576064" cy="288032"/>
          </a:xfrm>
          <a:prstGeom prst="parallelogram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/>
              <a:t>02</a:t>
            </a:r>
            <a:endParaRPr lang="zh-CN" altLang="en-US" sz="1400" b="1" dirty="0"/>
          </a:p>
        </p:txBody>
      </p:sp>
      <p:sp>
        <p:nvSpPr>
          <p:cNvPr id="35" name="平行四边形 34"/>
          <p:cNvSpPr/>
          <p:nvPr/>
        </p:nvSpPr>
        <p:spPr>
          <a:xfrm>
            <a:off x="1547664" y="1923678"/>
            <a:ext cx="2681149" cy="288032"/>
          </a:xfrm>
          <a:prstGeom prst="parallelogram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300" b="1" dirty="0" smtClean="0">
                <a:solidFill>
                  <a:srgbClr val="FF0000"/>
                </a:solidFill>
              </a:rPr>
              <a:t>全面推进监察体制改革</a:t>
            </a:r>
            <a:endParaRPr lang="zh-CN" altLang="en-US" sz="1300" b="1" dirty="0">
              <a:solidFill>
                <a:srgbClr val="FF0000"/>
              </a:solidFill>
            </a:endParaRPr>
          </a:p>
        </p:txBody>
      </p:sp>
      <p:sp>
        <p:nvSpPr>
          <p:cNvPr id="37" name="平行四边形 36"/>
          <p:cNvSpPr/>
          <p:nvPr/>
        </p:nvSpPr>
        <p:spPr>
          <a:xfrm>
            <a:off x="971600" y="2715766"/>
            <a:ext cx="576064" cy="288032"/>
          </a:xfrm>
          <a:prstGeom prst="parallelogram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/>
              <a:t>03</a:t>
            </a:r>
            <a:endParaRPr lang="zh-CN" altLang="en-US" sz="1400" b="1" dirty="0"/>
          </a:p>
        </p:txBody>
      </p:sp>
      <p:sp>
        <p:nvSpPr>
          <p:cNvPr id="38" name="平行四边形 37"/>
          <p:cNvSpPr/>
          <p:nvPr/>
        </p:nvSpPr>
        <p:spPr>
          <a:xfrm>
            <a:off x="1547664" y="2715766"/>
            <a:ext cx="2681149" cy="288032"/>
          </a:xfrm>
          <a:prstGeom prst="parallelogram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300" b="1" dirty="0" smtClean="0">
                <a:solidFill>
                  <a:srgbClr val="FF0000"/>
                </a:solidFill>
              </a:rPr>
              <a:t>巩固拓展八项规定要求</a:t>
            </a:r>
            <a:endParaRPr lang="zh-CN" altLang="en-US" sz="1300" b="1" dirty="0">
              <a:solidFill>
                <a:srgbClr val="FF0000"/>
              </a:solidFill>
            </a:endParaRPr>
          </a:p>
        </p:txBody>
      </p:sp>
      <p:sp>
        <p:nvSpPr>
          <p:cNvPr id="41" name="平行四边形 40"/>
          <p:cNvSpPr/>
          <p:nvPr/>
        </p:nvSpPr>
        <p:spPr>
          <a:xfrm>
            <a:off x="971600" y="3651870"/>
            <a:ext cx="576064" cy="288032"/>
          </a:xfrm>
          <a:prstGeom prst="parallelogram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/>
              <a:t>04</a:t>
            </a:r>
            <a:endParaRPr lang="zh-CN" altLang="en-US" sz="1400" b="1" dirty="0"/>
          </a:p>
        </p:txBody>
      </p:sp>
      <p:sp>
        <p:nvSpPr>
          <p:cNvPr id="42" name="平行四边形 41"/>
          <p:cNvSpPr/>
          <p:nvPr/>
        </p:nvSpPr>
        <p:spPr>
          <a:xfrm>
            <a:off x="1547664" y="3651870"/>
            <a:ext cx="2681149" cy="288032"/>
          </a:xfrm>
          <a:prstGeom prst="parallelogram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300" b="1" dirty="0" smtClean="0">
                <a:solidFill>
                  <a:srgbClr val="FF0000"/>
                </a:solidFill>
              </a:rPr>
              <a:t>巡视利剑更加彰显</a:t>
            </a:r>
            <a:endParaRPr lang="zh-CN" altLang="en-US" sz="1300" b="1" dirty="0">
              <a:solidFill>
                <a:srgbClr val="FF0000"/>
              </a:solidFill>
            </a:endParaRPr>
          </a:p>
        </p:txBody>
      </p:sp>
      <p:sp>
        <p:nvSpPr>
          <p:cNvPr id="44" name="平行四边形 43"/>
          <p:cNvSpPr/>
          <p:nvPr/>
        </p:nvSpPr>
        <p:spPr>
          <a:xfrm>
            <a:off x="4932040" y="1059582"/>
            <a:ext cx="576064" cy="288032"/>
          </a:xfrm>
          <a:prstGeom prst="parallelogram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/>
              <a:t>05</a:t>
            </a:r>
            <a:endParaRPr lang="zh-CN" altLang="en-US" sz="1400" b="1" dirty="0"/>
          </a:p>
        </p:txBody>
      </p:sp>
      <p:sp>
        <p:nvSpPr>
          <p:cNvPr id="45" name="平行四边形 44"/>
          <p:cNvSpPr/>
          <p:nvPr/>
        </p:nvSpPr>
        <p:spPr>
          <a:xfrm>
            <a:off x="5508104" y="1059582"/>
            <a:ext cx="2681149" cy="288032"/>
          </a:xfrm>
          <a:prstGeom prst="parallelogram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300" b="1" dirty="0" smtClean="0">
                <a:solidFill>
                  <a:srgbClr val="FF0000"/>
                </a:solidFill>
              </a:rPr>
              <a:t>全面加强党的建设</a:t>
            </a:r>
            <a:endParaRPr lang="zh-CN" altLang="en-US" sz="1300" b="1" dirty="0">
              <a:solidFill>
                <a:srgbClr val="FF0000"/>
              </a:solidFill>
            </a:endParaRPr>
          </a:p>
        </p:txBody>
      </p:sp>
      <p:sp>
        <p:nvSpPr>
          <p:cNvPr id="47" name="平行四边形 46"/>
          <p:cNvSpPr/>
          <p:nvPr/>
        </p:nvSpPr>
        <p:spPr>
          <a:xfrm>
            <a:off x="4932040" y="1923678"/>
            <a:ext cx="576064" cy="288032"/>
          </a:xfrm>
          <a:prstGeom prst="parallelogram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/>
              <a:t>06</a:t>
            </a:r>
            <a:endParaRPr lang="zh-CN" altLang="en-US" sz="1400" b="1" dirty="0"/>
          </a:p>
        </p:txBody>
      </p:sp>
      <p:sp>
        <p:nvSpPr>
          <p:cNvPr id="48" name="平行四边形 47"/>
          <p:cNvSpPr/>
          <p:nvPr/>
        </p:nvSpPr>
        <p:spPr>
          <a:xfrm>
            <a:off x="5508104" y="1923678"/>
            <a:ext cx="2681149" cy="288032"/>
          </a:xfrm>
          <a:prstGeom prst="parallelogram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300" b="1" dirty="0" smtClean="0">
                <a:solidFill>
                  <a:srgbClr val="FF0000"/>
                </a:solidFill>
              </a:rPr>
              <a:t>巩固反腐败斗争压倒性优势</a:t>
            </a:r>
            <a:endParaRPr lang="zh-CN" altLang="en-US" sz="1300" b="1" dirty="0">
              <a:solidFill>
                <a:srgbClr val="FF0000"/>
              </a:solidFill>
            </a:endParaRPr>
          </a:p>
        </p:txBody>
      </p:sp>
      <p:sp>
        <p:nvSpPr>
          <p:cNvPr id="50" name="平行四边形 49"/>
          <p:cNvSpPr/>
          <p:nvPr/>
        </p:nvSpPr>
        <p:spPr>
          <a:xfrm>
            <a:off x="4932040" y="2715766"/>
            <a:ext cx="576064" cy="288032"/>
          </a:xfrm>
          <a:prstGeom prst="parallelogram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/>
              <a:t>07</a:t>
            </a:r>
            <a:endParaRPr lang="zh-CN" altLang="en-US" sz="1400" b="1" dirty="0"/>
          </a:p>
        </p:txBody>
      </p:sp>
      <p:sp>
        <p:nvSpPr>
          <p:cNvPr id="51" name="平行四边形 50"/>
          <p:cNvSpPr/>
          <p:nvPr/>
        </p:nvSpPr>
        <p:spPr>
          <a:xfrm>
            <a:off x="5508104" y="2715766"/>
            <a:ext cx="2681149" cy="288032"/>
          </a:xfrm>
          <a:prstGeom prst="parallelogram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300" b="1" dirty="0" smtClean="0">
                <a:solidFill>
                  <a:srgbClr val="FF0000"/>
                </a:solidFill>
              </a:rPr>
              <a:t>整治身边的腐败</a:t>
            </a:r>
            <a:endParaRPr lang="zh-CN" altLang="en-US" sz="1300" b="1" dirty="0">
              <a:solidFill>
                <a:srgbClr val="FF0000"/>
              </a:solidFill>
            </a:endParaRPr>
          </a:p>
        </p:txBody>
      </p:sp>
      <p:sp>
        <p:nvSpPr>
          <p:cNvPr id="53" name="平行四边形 52"/>
          <p:cNvSpPr/>
          <p:nvPr/>
        </p:nvSpPr>
        <p:spPr>
          <a:xfrm>
            <a:off x="4932040" y="3651870"/>
            <a:ext cx="576064" cy="288032"/>
          </a:xfrm>
          <a:prstGeom prst="parallelogram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/>
              <a:t>08</a:t>
            </a:r>
            <a:endParaRPr lang="zh-CN" altLang="en-US" sz="1400" b="1" dirty="0"/>
          </a:p>
        </p:txBody>
      </p:sp>
      <p:sp>
        <p:nvSpPr>
          <p:cNvPr id="54" name="平行四边形 53"/>
          <p:cNvSpPr/>
          <p:nvPr/>
        </p:nvSpPr>
        <p:spPr>
          <a:xfrm>
            <a:off x="5508104" y="3651870"/>
            <a:ext cx="2681149" cy="288032"/>
          </a:xfrm>
          <a:prstGeom prst="parallelogram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300" b="1" dirty="0" smtClean="0">
                <a:solidFill>
                  <a:srgbClr val="FF0000"/>
                </a:solidFill>
              </a:rPr>
              <a:t>推动全面从严治党落到实处</a:t>
            </a:r>
            <a:endParaRPr lang="zh-CN" altLang="en-US" sz="1300" b="1" dirty="0">
              <a:solidFill>
                <a:srgbClr val="FF0000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083918"/>
            <a:ext cx="5148064" cy="1059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grpSp>
        <p:nvGrpSpPr>
          <p:cNvPr id="66" name="组合 65"/>
          <p:cNvGrpSpPr/>
          <p:nvPr/>
        </p:nvGrpSpPr>
        <p:grpSpPr>
          <a:xfrm>
            <a:off x="4355976" y="627534"/>
            <a:ext cx="432048" cy="3816424"/>
            <a:chOff x="4572000" y="627534"/>
            <a:chExt cx="432048" cy="3816424"/>
          </a:xfrm>
        </p:grpSpPr>
        <p:sp>
          <p:nvSpPr>
            <p:cNvPr id="56" name="椭圆 55"/>
            <p:cNvSpPr/>
            <p:nvPr/>
          </p:nvSpPr>
          <p:spPr>
            <a:xfrm>
              <a:off x="4572000" y="627534"/>
              <a:ext cx="432048" cy="43204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b="1" dirty="0" smtClean="0">
                  <a:latin typeface="微软雅黑" pitchFamily="34" charset="-122"/>
                  <a:ea typeface="微软雅黑" pitchFamily="34" charset="-122"/>
                </a:rPr>
                <a:t>传达</a:t>
              </a:r>
              <a:endParaRPr lang="zh-CN" altLang="en-US" sz="12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4572000" y="4011910"/>
              <a:ext cx="432048" cy="43204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b="1" dirty="0" smtClean="0">
                  <a:latin typeface="微软雅黑" pitchFamily="34" charset="-122"/>
                  <a:ea typeface="微软雅黑" pitchFamily="34" charset="-122"/>
                </a:rPr>
                <a:t>贯彻</a:t>
              </a:r>
              <a:endParaRPr lang="zh-CN" altLang="en-US" sz="12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60" name="直接连接符 59"/>
            <p:cNvCxnSpPr>
              <a:endCxn id="58" idx="0"/>
            </p:cNvCxnSpPr>
            <p:nvPr/>
          </p:nvCxnSpPr>
          <p:spPr>
            <a:xfrm>
              <a:off x="4788024" y="1059582"/>
              <a:ext cx="0" cy="295232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矩形 22"/>
          <p:cNvSpPr/>
          <p:nvPr/>
        </p:nvSpPr>
        <p:spPr>
          <a:xfrm>
            <a:off x="0" y="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党风廉政建设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347614"/>
            <a:ext cx="5662347" cy="299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12" name="圆角矩形 11"/>
          <p:cNvSpPr/>
          <p:nvPr/>
        </p:nvSpPr>
        <p:spPr>
          <a:xfrm>
            <a:off x="251520" y="3579862"/>
            <a:ext cx="3600400" cy="1080120"/>
          </a:xfrm>
          <a:prstGeom prst="round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巩固发展反腐败斗争压倒性态势，加强日常管理监督，动态梳理排查廉政风险点，正确运用监督执纪的“四种形态”，加大谈话函询力度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251520" y="483518"/>
            <a:ext cx="3600400" cy="1080120"/>
          </a:xfrm>
          <a:prstGeom prst="round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党的政治建设摆在首位，坚持旗帜鲜明讲政治，确保学校党委决策部署得到贯彻执行，切实维护和净化政治生态</a:t>
            </a:r>
          </a:p>
        </p:txBody>
      </p:sp>
      <p:sp>
        <p:nvSpPr>
          <p:cNvPr id="15" name="同心圆 14"/>
          <p:cNvSpPr/>
          <p:nvPr/>
        </p:nvSpPr>
        <p:spPr>
          <a:xfrm>
            <a:off x="3563888" y="1275606"/>
            <a:ext cx="288032" cy="288032"/>
          </a:xfrm>
          <a:prstGeom prst="donu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95936" y="1995686"/>
            <a:ext cx="1152128" cy="115212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重点工作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5292080" y="339502"/>
            <a:ext cx="3600400" cy="1368152"/>
          </a:xfrm>
          <a:prstGeom prst="round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驰而不息抓好作风建设，准确把握党的十九大对全面从严治党的新部署，切实推动和完善全面从严治党工作体系，巩固拓展中央八项规定精神成果，持续开展师生身边不正之风和腐败问题专项治理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251520" y="1995686"/>
            <a:ext cx="3600400" cy="1080120"/>
          </a:xfrm>
          <a:prstGeom prst="round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充分彰显巡察利剑作用，进一步完善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校内巡察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工作制度，制订巡察工作方案，组织开展校内巡察工作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5292080" y="1851670"/>
            <a:ext cx="3600400" cy="1368152"/>
          </a:xfrm>
          <a:prstGeom prst="round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加强全面从严治党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履责记实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，推动落实“两个责任”，加强对学校领导干部的监督，牢牢抓住党委主体责任“牛鼻子”，强化各职能部门负责人“一岗双责”政治责任，要求纪委持续深化“三转”，全面退出应由学校相关部门负责的现场监督工作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5292080" y="3435846"/>
            <a:ext cx="3600400" cy="1296144"/>
          </a:xfrm>
          <a:prstGeom prst="round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加强党的纪律教育，开展廉政文化活动，运用各类媒体和报告会、培训会、座谈会等多种形式，有计划地组织开展十九大精神的学习，充分发挥典型的引领示范作用，组织开展各类廉洁文化活动，加强廉政文化建设研究</a:t>
            </a:r>
          </a:p>
        </p:txBody>
      </p:sp>
      <p:sp>
        <p:nvSpPr>
          <p:cNvPr id="16" name="同心圆 15"/>
          <p:cNvSpPr/>
          <p:nvPr/>
        </p:nvSpPr>
        <p:spPr>
          <a:xfrm>
            <a:off x="3563888" y="2787774"/>
            <a:ext cx="288032" cy="288032"/>
          </a:xfrm>
          <a:prstGeom prst="donu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同心圆 16"/>
          <p:cNvSpPr/>
          <p:nvPr/>
        </p:nvSpPr>
        <p:spPr>
          <a:xfrm>
            <a:off x="3563888" y="4371950"/>
            <a:ext cx="288032" cy="288032"/>
          </a:xfrm>
          <a:prstGeom prst="donu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同心圆 21"/>
          <p:cNvSpPr/>
          <p:nvPr/>
        </p:nvSpPr>
        <p:spPr>
          <a:xfrm>
            <a:off x="8604448" y="1275606"/>
            <a:ext cx="288032" cy="288032"/>
          </a:xfrm>
          <a:prstGeom prst="donu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同心圆 22"/>
          <p:cNvSpPr/>
          <p:nvPr/>
        </p:nvSpPr>
        <p:spPr>
          <a:xfrm>
            <a:off x="8604448" y="2787774"/>
            <a:ext cx="288032" cy="288032"/>
          </a:xfrm>
          <a:prstGeom prst="donu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同心圆 23"/>
          <p:cNvSpPr/>
          <p:nvPr/>
        </p:nvSpPr>
        <p:spPr>
          <a:xfrm>
            <a:off x="8604448" y="4299942"/>
            <a:ext cx="288032" cy="288032"/>
          </a:xfrm>
          <a:prstGeom prst="donu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0" y="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党风廉政建设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椭圆 103"/>
          <p:cNvSpPr/>
          <p:nvPr/>
        </p:nvSpPr>
        <p:spPr>
          <a:xfrm>
            <a:off x="3995936" y="1851670"/>
            <a:ext cx="1152128" cy="1008112"/>
          </a:xfrm>
          <a:prstGeom prst="ellipse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555776" y="1491630"/>
            <a:ext cx="360040" cy="360040"/>
          </a:xfrm>
          <a:prstGeom prst="ellipse">
            <a:avLst/>
          </a:prstGeom>
          <a:solidFill>
            <a:srgbClr val="FFFBF0">
              <a:alpha val="3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5" name="组合 54"/>
          <p:cNvGrpSpPr/>
          <p:nvPr/>
        </p:nvGrpSpPr>
        <p:grpSpPr>
          <a:xfrm>
            <a:off x="1043608" y="339502"/>
            <a:ext cx="2088232" cy="2232248"/>
            <a:chOff x="683568" y="771550"/>
            <a:chExt cx="2088232" cy="2232248"/>
          </a:xfrm>
        </p:grpSpPr>
        <p:grpSp>
          <p:nvGrpSpPr>
            <p:cNvPr id="54" name="组合 53"/>
            <p:cNvGrpSpPr/>
            <p:nvPr/>
          </p:nvGrpSpPr>
          <p:grpSpPr>
            <a:xfrm>
              <a:off x="683568" y="771550"/>
              <a:ext cx="2088232" cy="432048"/>
              <a:chOff x="683568" y="771550"/>
              <a:chExt cx="2088232" cy="432048"/>
            </a:xfrm>
          </p:grpSpPr>
          <p:sp>
            <p:nvSpPr>
              <p:cNvPr id="24" name="圆角矩形 23"/>
              <p:cNvSpPr/>
              <p:nvPr/>
            </p:nvSpPr>
            <p:spPr>
              <a:xfrm>
                <a:off x="683568" y="843558"/>
                <a:ext cx="2088232" cy="360040"/>
              </a:xfrm>
              <a:prstGeom prst="roundRect">
                <a:avLst/>
              </a:prstGeom>
              <a:noFill/>
              <a:ln w="127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>
                <a:off x="755576" y="771550"/>
                <a:ext cx="1656184" cy="360040"/>
              </a:xfrm>
              <a:prstGeom prst="round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300" b="1" dirty="0" smtClean="0"/>
                  <a:t>两学一做常态化</a:t>
                </a:r>
                <a:endParaRPr lang="zh-CN" altLang="en-US" sz="1300" b="1" dirty="0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683568" y="1419622"/>
              <a:ext cx="2088232" cy="432048"/>
              <a:chOff x="683568" y="771550"/>
              <a:chExt cx="2088232" cy="432048"/>
            </a:xfrm>
          </p:grpSpPr>
          <p:sp>
            <p:nvSpPr>
              <p:cNvPr id="34" name="圆角矩形 33"/>
              <p:cNvSpPr/>
              <p:nvPr/>
            </p:nvSpPr>
            <p:spPr>
              <a:xfrm>
                <a:off x="683568" y="843558"/>
                <a:ext cx="2088232" cy="360040"/>
              </a:xfrm>
              <a:prstGeom prst="roundRect">
                <a:avLst/>
              </a:prstGeom>
              <a:noFill/>
              <a:ln w="127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>
                <a:off x="755576" y="771550"/>
                <a:ext cx="1656184" cy="360040"/>
              </a:xfrm>
              <a:prstGeom prst="round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300" b="1" dirty="0" smtClean="0"/>
                  <a:t>校第二次党代会</a:t>
                </a:r>
                <a:endParaRPr lang="zh-CN" altLang="en-US" sz="1300" b="1" dirty="0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683568" y="1995686"/>
              <a:ext cx="2088232" cy="432048"/>
              <a:chOff x="683568" y="771550"/>
              <a:chExt cx="2088232" cy="432048"/>
            </a:xfrm>
          </p:grpSpPr>
          <p:sp>
            <p:nvSpPr>
              <p:cNvPr id="37" name="圆角矩形 36"/>
              <p:cNvSpPr/>
              <p:nvPr/>
            </p:nvSpPr>
            <p:spPr>
              <a:xfrm>
                <a:off x="683568" y="843558"/>
                <a:ext cx="2088232" cy="360040"/>
              </a:xfrm>
              <a:prstGeom prst="roundRect">
                <a:avLst/>
              </a:prstGeom>
              <a:noFill/>
              <a:ln w="127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>
                <a:off x="755576" y="771550"/>
                <a:ext cx="1656184" cy="360040"/>
              </a:xfrm>
              <a:prstGeom prst="round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300" b="1" dirty="0" smtClean="0"/>
                  <a:t>不忘初心牢记使命</a:t>
                </a:r>
                <a:endParaRPr lang="zh-CN" altLang="en-US" sz="1300" b="1" dirty="0"/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683568" y="2571750"/>
              <a:ext cx="2088232" cy="432048"/>
              <a:chOff x="683568" y="771550"/>
              <a:chExt cx="2088232" cy="432048"/>
            </a:xfrm>
          </p:grpSpPr>
          <p:sp>
            <p:nvSpPr>
              <p:cNvPr id="40" name="圆角矩形 39"/>
              <p:cNvSpPr/>
              <p:nvPr/>
            </p:nvSpPr>
            <p:spPr>
              <a:xfrm>
                <a:off x="683568" y="843558"/>
                <a:ext cx="2088232" cy="360040"/>
              </a:xfrm>
              <a:prstGeom prst="roundRect">
                <a:avLst/>
              </a:prstGeom>
              <a:noFill/>
              <a:ln w="127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>
                <a:off x="755576" y="771550"/>
                <a:ext cx="1656184" cy="360040"/>
              </a:xfrm>
              <a:prstGeom prst="round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300" b="1" dirty="0" smtClean="0"/>
                  <a:t>高质量的干部队伍</a:t>
                </a:r>
                <a:endParaRPr lang="zh-CN" altLang="en-US" sz="1300" b="1" dirty="0"/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6012160" y="339502"/>
            <a:ext cx="2088232" cy="2232248"/>
            <a:chOff x="4499992" y="195486"/>
            <a:chExt cx="2088232" cy="2232248"/>
          </a:xfrm>
        </p:grpSpPr>
        <p:grpSp>
          <p:nvGrpSpPr>
            <p:cNvPr id="42" name="组合 41"/>
            <p:cNvGrpSpPr/>
            <p:nvPr/>
          </p:nvGrpSpPr>
          <p:grpSpPr>
            <a:xfrm>
              <a:off x="4499992" y="195486"/>
              <a:ext cx="2088232" cy="432048"/>
              <a:chOff x="683568" y="771550"/>
              <a:chExt cx="2088232" cy="432048"/>
            </a:xfrm>
          </p:grpSpPr>
          <p:sp>
            <p:nvSpPr>
              <p:cNvPr id="43" name="圆角矩形 42"/>
              <p:cNvSpPr/>
              <p:nvPr/>
            </p:nvSpPr>
            <p:spPr>
              <a:xfrm>
                <a:off x="683568" y="843558"/>
                <a:ext cx="2088232" cy="360040"/>
              </a:xfrm>
              <a:prstGeom prst="roundRect">
                <a:avLst/>
              </a:prstGeom>
              <a:noFill/>
              <a:ln w="127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圆角矩形 43"/>
              <p:cNvSpPr/>
              <p:nvPr/>
            </p:nvSpPr>
            <p:spPr>
              <a:xfrm>
                <a:off x="755576" y="771550"/>
                <a:ext cx="1656184" cy="360040"/>
              </a:xfrm>
              <a:prstGeom prst="round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300" b="1" dirty="0" smtClean="0"/>
                  <a:t>选拨使用考核环境</a:t>
                </a:r>
                <a:endParaRPr lang="zh-CN" altLang="en-US" sz="1300" b="1" dirty="0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4499992" y="1995686"/>
              <a:ext cx="2088232" cy="432048"/>
              <a:chOff x="683568" y="771550"/>
              <a:chExt cx="2088232" cy="432048"/>
            </a:xfrm>
          </p:grpSpPr>
          <p:sp>
            <p:nvSpPr>
              <p:cNvPr id="46" name="圆角矩形 45"/>
              <p:cNvSpPr/>
              <p:nvPr/>
            </p:nvSpPr>
            <p:spPr>
              <a:xfrm>
                <a:off x="683568" y="843558"/>
                <a:ext cx="2088232" cy="360040"/>
              </a:xfrm>
              <a:prstGeom prst="roundRect">
                <a:avLst/>
              </a:prstGeom>
              <a:noFill/>
              <a:ln w="127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>
                <a:off x="755576" y="771550"/>
                <a:ext cx="1656184" cy="360040"/>
              </a:xfrm>
              <a:prstGeom prst="roundRect">
                <a:avLst>
                  <a:gd name="adj" fmla="val 10938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300" b="1" dirty="0" smtClean="0"/>
                  <a:t>党建记实平台</a:t>
                </a:r>
                <a:endParaRPr lang="zh-CN" altLang="en-US" sz="1300" b="1" dirty="0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4499992" y="1347614"/>
              <a:ext cx="2088232" cy="432048"/>
              <a:chOff x="683568" y="771550"/>
              <a:chExt cx="2088232" cy="432048"/>
            </a:xfrm>
          </p:grpSpPr>
          <p:sp>
            <p:nvSpPr>
              <p:cNvPr id="49" name="圆角矩形 48"/>
              <p:cNvSpPr/>
              <p:nvPr/>
            </p:nvSpPr>
            <p:spPr>
              <a:xfrm>
                <a:off x="683568" y="843558"/>
                <a:ext cx="2088232" cy="360040"/>
              </a:xfrm>
              <a:prstGeom prst="roundRect">
                <a:avLst/>
              </a:prstGeom>
              <a:noFill/>
              <a:ln w="127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圆角矩形 49"/>
              <p:cNvSpPr/>
              <p:nvPr/>
            </p:nvSpPr>
            <p:spPr>
              <a:xfrm>
                <a:off x="755576" y="771550"/>
                <a:ext cx="1656184" cy="360040"/>
              </a:xfrm>
              <a:prstGeom prst="roundRect">
                <a:avLst>
                  <a:gd name="adj" fmla="val 10938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300" b="1" dirty="0" smtClean="0"/>
                  <a:t>党建工作述职考核</a:t>
                </a:r>
                <a:endParaRPr lang="zh-CN" altLang="en-US" sz="1300" b="1" dirty="0"/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4499992" y="771550"/>
              <a:ext cx="2088232" cy="432048"/>
              <a:chOff x="683568" y="771550"/>
              <a:chExt cx="2088232" cy="432048"/>
            </a:xfrm>
          </p:grpSpPr>
          <p:sp>
            <p:nvSpPr>
              <p:cNvPr id="52" name="圆角矩形 51"/>
              <p:cNvSpPr/>
              <p:nvPr/>
            </p:nvSpPr>
            <p:spPr>
              <a:xfrm>
                <a:off x="683568" y="843558"/>
                <a:ext cx="2088232" cy="360040"/>
              </a:xfrm>
              <a:prstGeom prst="roundRect">
                <a:avLst/>
              </a:prstGeom>
              <a:noFill/>
              <a:ln w="127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圆角矩形 52"/>
              <p:cNvSpPr/>
              <p:nvPr/>
            </p:nvSpPr>
            <p:spPr>
              <a:xfrm>
                <a:off x="755576" y="771550"/>
                <a:ext cx="1656184" cy="360040"/>
              </a:xfrm>
              <a:prstGeom prst="roundRect">
                <a:avLst>
                  <a:gd name="adj" fmla="val 10938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300" b="1" dirty="0" smtClean="0"/>
                  <a:t>支部建设年活动</a:t>
                </a:r>
                <a:endParaRPr lang="zh-CN" altLang="en-US" sz="1300" b="1" dirty="0"/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3203848" y="987574"/>
            <a:ext cx="2736304" cy="2160240"/>
            <a:chOff x="2195736" y="1203598"/>
            <a:chExt cx="4752528" cy="3024336"/>
          </a:xfrm>
        </p:grpSpPr>
        <p:sp>
          <p:nvSpPr>
            <p:cNvPr id="7" name="同心圆 6"/>
            <p:cNvSpPr/>
            <p:nvPr/>
          </p:nvSpPr>
          <p:spPr>
            <a:xfrm>
              <a:off x="4355976" y="1203598"/>
              <a:ext cx="360040" cy="360040"/>
            </a:xfrm>
            <a:prstGeom prst="donu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同心圆 57"/>
            <p:cNvSpPr/>
            <p:nvPr/>
          </p:nvSpPr>
          <p:spPr>
            <a:xfrm>
              <a:off x="6588224" y="3867894"/>
              <a:ext cx="360040" cy="360040"/>
            </a:xfrm>
            <a:prstGeom prst="donu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9" name="同心圆 58"/>
            <p:cNvSpPr/>
            <p:nvPr/>
          </p:nvSpPr>
          <p:spPr>
            <a:xfrm>
              <a:off x="2195736" y="3867894"/>
              <a:ext cx="360040" cy="360040"/>
            </a:xfrm>
            <a:prstGeom prst="donu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65" name="直接连接符 64"/>
            <p:cNvCxnSpPr/>
            <p:nvPr/>
          </p:nvCxnSpPr>
          <p:spPr>
            <a:xfrm flipH="1">
              <a:off x="2483768" y="1491630"/>
              <a:ext cx="1980220" cy="2484276"/>
            </a:xfrm>
            <a:prstGeom prst="line">
              <a:avLst/>
            </a:prstGeom>
            <a:ln w="412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>
              <a:endCxn id="58" idx="1"/>
            </p:cNvCxnSpPr>
            <p:nvPr/>
          </p:nvCxnSpPr>
          <p:spPr>
            <a:xfrm>
              <a:off x="4644008" y="1491630"/>
              <a:ext cx="1996943" cy="2428991"/>
            </a:xfrm>
            <a:prstGeom prst="line">
              <a:avLst/>
            </a:prstGeom>
            <a:ln w="412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>
              <a:stCxn id="58" idx="2"/>
            </p:cNvCxnSpPr>
            <p:nvPr/>
          </p:nvCxnSpPr>
          <p:spPr>
            <a:xfrm flipH="1">
              <a:off x="2555776" y="4047914"/>
              <a:ext cx="4032448" cy="0"/>
            </a:xfrm>
            <a:prstGeom prst="line">
              <a:avLst/>
            </a:prstGeom>
            <a:ln w="412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组合 86"/>
          <p:cNvGrpSpPr/>
          <p:nvPr/>
        </p:nvGrpSpPr>
        <p:grpSpPr>
          <a:xfrm>
            <a:off x="395536" y="2859782"/>
            <a:ext cx="1950412" cy="364396"/>
            <a:chOff x="323528" y="2715766"/>
            <a:chExt cx="1950412" cy="364396"/>
          </a:xfrm>
        </p:grpSpPr>
        <p:sp>
          <p:nvSpPr>
            <p:cNvPr id="75" name="TextBox 74"/>
            <p:cNvSpPr txBox="1"/>
            <p:nvPr/>
          </p:nvSpPr>
          <p:spPr>
            <a:xfrm>
              <a:off x="755576" y="2787774"/>
              <a:ext cx="151836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tx2">
                      <a:lumMod val="50000"/>
                    </a:schemeClr>
                  </a:solidFill>
                </a:rPr>
                <a:t>深入学习宣传贯彻</a:t>
              </a:r>
              <a:endParaRPr lang="zh-CN" altLang="en-US" sz="13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23528" y="2715766"/>
              <a:ext cx="360040" cy="36004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A</a:t>
              </a:r>
              <a:endParaRPr lang="zh-CN" altLang="en-US" dirty="0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755576" y="3219822"/>
            <a:ext cx="1950412" cy="360040"/>
            <a:chOff x="323528" y="3219822"/>
            <a:chExt cx="1950412" cy="360040"/>
          </a:xfrm>
        </p:grpSpPr>
        <p:sp>
          <p:nvSpPr>
            <p:cNvPr id="76" name="TextBox 75"/>
            <p:cNvSpPr txBox="1"/>
            <p:nvPr/>
          </p:nvSpPr>
          <p:spPr>
            <a:xfrm>
              <a:off x="755576" y="3287474"/>
              <a:ext cx="151836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tx2">
                      <a:lumMod val="50000"/>
                    </a:schemeClr>
                  </a:solidFill>
                </a:rPr>
                <a:t>强化意识形态工作</a:t>
              </a:r>
            </a:p>
          </p:txBody>
        </p:sp>
        <p:sp>
          <p:nvSpPr>
            <p:cNvPr id="81" name="椭圆 80"/>
            <p:cNvSpPr/>
            <p:nvPr/>
          </p:nvSpPr>
          <p:spPr>
            <a:xfrm>
              <a:off x="323528" y="3219822"/>
              <a:ext cx="360040" cy="36004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B</a:t>
              </a:r>
              <a:endParaRPr lang="zh-CN" altLang="en-US" dirty="0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1043608" y="3579862"/>
            <a:ext cx="1950412" cy="364396"/>
            <a:chOff x="323528" y="3651870"/>
            <a:chExt cx="1950412" cy="364396"/>
          </a:xfrm>
        </p:grpSpPr>
        <p:sp>
          <p:nvSpPr>
            <p:cNvPr id="77" name="TextBox 76"/>
            <p:cNvSpPr txBox="1"/>
            <p:nvPr/>
          </p:nvSpPr>
          <p:spPr>
            <a:xfrm>
              <a:off x="755576" y="3723878"/>
              <a:ext cx="151836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tx2">
                      <a:lumMod val="50000"/>
                    </a:schemeClr>
                  </a:solidFill>
                </a:rPr>
                <a:t>提升新闻舆论四力</a:t>
              </a:r>
            </a:p>
          </p:txBody>
        </p:sp>
        <p:sp>
          <p:nvSpPr>
            <p:cNvPr id="82" name="椭圆 81"/>
            <p:cNvSpPr/>
            <p:nvPr/>
          </p:nvSpPr>
          <p:spPr>
            <a:xfrm>
              <a:off x="323528" y="3651870"/>
              <a:ext cx="360040" cy="36004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C</a:t>
              </a:r>
              <a:endParaRPr lang="zh-CN" altLang="en-US" dirty="0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1403648" y="3939902"/>
            <a:ext cx="1950412" cy="364396"/>
            <a:chOff x="323528" y="4155926"/>
            <a:chExt cx="1950412" cy="364396"/>
          </a:xfrm>
        </p:grpSpPr>
        <p:sp>
          <p:nvSpPr>
            <p:cNvPr id="78" name="TextBox 77"/>
            <p:cNvSpPr txBox="1"/>
            <p:nvPr/>
          </p:nvSpPr>
          <p:spPr>
            <a:xfrm>
              <a:off x="755576" y="4227934"/>
              <a:ext cx="151836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tx2">
                      <a:lumMod val="50000"/>
                    </a:schemeClr>
                  </a:solidFill>
                </a:rPr>
                <a:t>深化文化内涵建设</a:t>
              </a:r>
            </a:p>
          </p:txBody>
        </p:sp>
        <p:sp>
          <p:nvSpPr>
            <p:cNvPr id="83" name="椭圆 82"/>
            <p:cNvSpPr/>
            <p:nvPr/>
          </p:nvSpPr>
          <p:spPr>
            <a:xfrm>
              <a:off x="323528" y="4155926"/>
              <a:ext cx="360040" cy="36004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D</a:t>
              </a:r>
              <a:endParaRPr lang="zh-CN" altLang="en-US" dirty="0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5436096" y="3291830"/>
            <a:ext cx="2833361" cy="673122"/>
            <a:chOff x="5411047" y="3410797"/>
            <a:chExt cx="2833361" cy="673122"/>
          </a:xfrm>
        </p:grpSpPr>
        <p:grpSp>
          <p:nvGrpSpPr>
            <p:cNvPr id="93" name="组合 92"/>
            <p:cNvGrpSpPr/>
            <p:nvPr/>
          </p:nvGrpSpPr>
          <p:grpSpPr>
            <a:xfrm>
              <a:off x="5411047" y="3410797"/>
              <a:ext cx="2808312" cy="576065"/>
              <a:chOff x="5411047" y="3410797"/>
              <a:chExt cx="2808312" cy="576065"/>
            </a:xfrm>
          </p:grpSpPr>
          <p:sp>
            <p:nvSpPr>
              <p:cNvPr id="88" name="矩形 87"/>
              <p:cNvSpPr/>
              <p:nvPr/>
            </p:nvSpPr>
            <p:spPr>
              <a:xfrm rot="2559535">
                <a:off x="5411047" y="3410797"/>
                <a:ext cx="576064" cy="576064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矩形 88"/>
              <p:cNvSpPr/>
              <p:nvPr/>
            </p:nvSpPr>
            <p:spPr>
              <a:xfrm rot="2559535">
                <a:off x="6563175" y="3410797"/>
                <a:ext cx="576064" cy="576064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矩形 89"/>
              <p:cNvSpPr/>
              <p:nvPr/>
            </p:nvSpPr>
            <p:spPr>
              <a:xfrm rot="2559535">
                <a:off x="7643295" y="3410798"/>
                <a:ext cx="576064" cy="576064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4" name="组合 93"/>
            <p:cNvGrpSpPr/>
            <p:nvPr/>
          </p:nvGrpSpPr>
          <p:grpSpPr>
            <a:xfrm>
              <a:off x="5436096" y="3507854"/>
              <a:ext cx="2808312" cy="576065"/>
              <a:chOff x="5411047" y="3410797"/>
              <a:chExt cx="2808312" cy="576065"/>
            </a:xfrm>
            <a:solidFill>
              <a:schemeClr val="bg1">
                <a:lumMod val="85000"/>
              </a:schemeClr>
            </a:solidFill>
          </p:grpSpPr>
          <p:sp>
            <p:nvSpPr>
              <p:cNvPr id="95" name="矩形 94"/>
              <p:cNvSpPr/>
              <p:nvPr/>
            </p:nvSpPr>
            <p:spPr>
              <a:xfrm rot="2559535">
                <a:off x="5411047" y="3410797"/>
                <a:ext cx="576064" cy="5760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矩形 95"/>
              <p:cNvSpPr/>
              <p:nvPr/>
            </p:nvSpPr>
            <p:spPr>
              <a:xfrm rot="2559535">
                <a:off x="6563175" y="3410797"/>
                <a:ext cx="576064" cy="5760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矩形 96"/>
              <p:cNvSpPr/>
              <p:nvPr/>
            </p:nvSpPr>
            <p:spPr>
              <a:xfrm rot="2559535">
                <a:off x="7643295" y="3410798"/>
                <a:ext cx="576064" cy="5760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99" name="TextBox 98"/>
          <p:cNvSpPr txBox="1"/>
          <p:nvPr/>
        </p:nvSpPr>
        <p:spPr>
          <a:xfrm>
            <a:off x="4932040" y="4155926"/>
            <a:ext cx="151216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" b="1" dirty="0" smtClean="0">
                <a:solidFill>
                  <a:schemeClr val="tx2">
                    <a:lumMod val="50000"/>
                  </a:schemeClr>
                </a:solidFill>
              </a:rPr>
              <a:t>加强学院党的领导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300192" y="4155926"/>
            <a:ext cx="122413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" b="1" dirty="0" smtClean="0">
                <a:solidFill>
                  <a:schemeClr val="tx2">
                    <a:lumMod val="50000"/>
                  </a:schemeClr>
                </a:solidFill>
              </a:rPr>
              <a:t>强化一岗双责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7380312" y="4155926"/>
            <a:ext cx="122413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" b="1" dirty="0" smtClean="0">
                <a:solidFill>
                  <a:schemeClr val="tx2">
                    <a:lumMod val="50000"/>
                  </a:schemeClr>
                </a:solidFill>
              </a:rPr>
              <a:t>第二次党代会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4283968" y="2067694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工作</a:t>
            </a:r>
            <a:endParaRPr lang="en-US" altLang="zh-CN" sz="1600" b="1" dirty="0" smtClean="0">
              <a:solidFill>
                <a:srgbClr val="FF0000"/>
              </a:solidFill>
            </a:endParaRPr>
          </a:p>
          <a:p>
            <a:r>
              <a:rPr lang="zh-CN" altLang="en-US" sz="1600" b="1" dirty="0" smtClean="0">
                <a:solidFill>
                  <a:srgbClr val="FF0000"/>
                </a:solidFill>
              </a:rPr>
              <a:t>布置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0" y="4429125"/>
            <a:ext cx="5810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矩形 62"/>
          <p:cNvSpPr/>
          <p:nvPr/>
        </p:nvSpPr>
        <p:spPr>
          <a:xfrm>
            <a:off x="3995936" y="123478"/>
            <a:ext cx="1114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党务工作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83518"/>
            <a:ext cx="6912768" cy="3818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grpSp>
        <p:nvGrpSpPr>
          <p:cNvPr id="18" name="组合 17"/>
          <p:cNvGrpSpPr/>
          <p:nvPr/>
        </p:nvGrpSpPr>
        <p:grpSpPr>
          <a:xfrm>
            <a:off x="1979712" y="771550"/>
            <a:ext cx="1569660" cy="1213103"/>
            <a:chOff x="1979712" y="1203598"/>
            <a:chExt cx="1569660" cy="1213103"/>
          </a:xfrm>
        </p:grpSpPr>
        <p:sp>
          <p:nvSpPr>
            <p:cNvPr id="7" name="矩形 6"/>
            <p:cNvSpPr/>
            <p:nvPr/>
          </p:nvSpPr>
          <p:spPr>
            <a:xfrm>
              <a:off x="1979712" y="1203598"/>
              <a:ext cx="156966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 smtClean="0">
                  <a:solidFill>
                    <a:srgbClr val="FF0000"/>
                  </a:solidFill>
                </a:rPr>
                <a:t>一是要统一思想认识</a:t>
              </a:r>
              <a:endParaRPr lang="zh-CN" alt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979712" y="1635646"/>
              <a:ext cx="156966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 smtClean="0">
                  <a:solidFill>
                    <a:srgbClr val="FF0000"/>
                  </a:solidFill>
                </a:rPr>
                <a:t>二是要营造发展氛围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1979712" y="2139702"/>
              <a:ext cx="156966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 smtClean="0">
                  <a:solidFill>
                    <a:srgbClr val="FF0000"/>
                  </a:solidFill>
                </a:rPr>
                <a:t>三是要抓好四个要点</a:t>
              </a:r>
            </a:p>
          </p:txBody>
        </p:sp>
      </p:grpSp>
      <p:sp>
        <p:nvSpPr>
          <p:cNvPr id="17" name="五边形 16"/>
          <p:cNvSpPr/>
          <p:nvPr/>
        </p:nvSpPr>
        <p:spPr>
          <a:xfrm>
            <a:off x="611560" y="1203598"/>
            <a:ext cx="1296144" cy="288032"/>
          </a:xfrm>
          <a:prstGeom prst="homePlat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rgbClr val="7030A0"/>
                </a:solidFill>
              </a:rPr>
              <a:t>书记要求</a:t>
            </a:r>
            <a:endParaRPr lang="zh-CN" altLang="en-US" sz="1600" b="1" dirty="0">
              <a:solidFill>
                <a:srgbClr val="7030A0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347864" y="3579862"/>
            <a:ext cx="3628276" cy="1141095"/>
            <a:chOff x="5364088" y="3435846"/>
            <a:chExt cx="3628276" cy="1141095"/>
          </a:xfrm>
        </p:grpSpPr>
        <p:sp>
          <p:nvSpPr>
            <p:cNvPr id="10" name="矩形 9"/>
            <p:cNvSpPr/>
            <p:nvPr/>
          </p:nvSpPr>
          <p:spPr>
            <a:xfrm>
              <a:off x="6300192" y="3435846"/>
              <a:ext cx="11079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 smtClean="0"/>
                <a:t>夯实组织基础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6948264" y="4299942"/>
              <a:ext cx="11079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 smtClean="0"/>
                <a:t>筑牢宣传阵地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7884368" y="3435846"/>
              <a:ext cx="11079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 smtClean="0"/>
                <a:t>强化纪律保障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5364088" y="4299942"/>
              <a:ext cx="11079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 smtClean="0"/>
                <a:t>坚持党的领导</a:t>
              </a:r>
              <a:endParaRPr lang="zh-CN" altLang="en-US" sz="1200" b="1" dirty="0"/>
            </a:p>
          </p:txBody>
        </p:sp>
        <p:sp>
          <p:nvSpPr>
            <p:cNvPr id="19" name="平行四边形 18"/>
            <p:cNvSpPr/>
            <p:nvPr/>
          </p:nvSpPr>
          <p:spPr>
            <a:xfrm>
              <a:off x="5580112" y="3795886"/>
              <a:ext cx="864096" cy="432048"/>
            </a:xfrm>
            <a:prstGeom prst="parallelogram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20" name="平行四边形 19"/>
            <p:cNvSpPr/>
            <p:nvPr/>
          </p:nvSpPr>
          <p:spPr>
            <a:xfrm>
              <a:off x="6372200" y="3795886"/>
              <a:ext cx="864096" cy="432048"/>
            </a:xfrm>
            <a:prstGeom prst="parallelogram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21" name="平行四边形 20"/>
            <p:cNvSpPr/>
            <p:nvPr/>
          </p:nvSpPr>
          <p:spPr>
            <a:xfrm>
              <a:off x="7164288" y="3795886"/>
              <a:ext cx="864096" cy="432048"/>
            </a:xfrm>
            <a:prstGeom prst="parallelogram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22" name="平行四边形 21"/>
            <p:cNvSpPr/>
            <p:nvPr/>
          </p:nvSpPr>
          <p:spPr>
            <a:xfrm>
              <a:off x="7956376" y="3795886"/>
              <a:ext cx="864096" cy="432048"/>
            </a:xfrm>
            <a:prstGeom prst="parallelogram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3317602"/>
            <a:ext cx="2434530" cy="182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传达、贯彻学校会议精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传达、贯彻学校会议精神</Template>
  <TotalTime>241</TotalTime>
  <Words>478</Words>
  <Application>Microsoft Office PowerPoint</Application>
  <PresentationFormat>全屏显示(16:9)</PresentationFormat>
  <Paragraphs>67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传达、贯彻学校会议精神</vt:lpstr>
      <vt:lpstr>校党风廉政建设、党务工作会议精神传达</vt:lpstr>
      <vt:lpstr>幻灯片 2</vt:lpstr>
      <vt:lpstr>幻灯片 3</vt:lpstr>
      <vt:lpstr>幻灯片 4</vt:lpstr>
      <vt:lpstr>幻灯片 5</vt:lpstr>
      <vt:lpstr>幻灯片 6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传达、贯彻学校会议精神</dc:title>
  <dc:creator>Sky123.Org</dc:creator>
  <cp:lastModifiedBy>Sky123.Org</cp:lastModifiedBy>
  <cp:revision>37</cp:revision>
  <dcterms:created xsi:type="dcterms:W3CDTF">2018-03-10T03:02:47Z</dcterms:created>
  <dcterms:modified xsi:type="dcterms:W3CDTF">2018-03-14T06:09:18Z</dcterms:modified>
</cp:coreProperties>
</file>