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0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312F-D30D-473A-A1CD-E53A8F8E7264}" type="datetimeFigureOut">
              <a:rPr lang="zh-CN" altLang="en-US" smtClean="0"/>
              <a:pPr/>
              <a:t>2018-03-28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0FAA-AA51-4D1C-863A-F5112DDEC36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326412" cy="648072"/>
          </a:xfrm>
          <a:prstGeom prst="rect">
            <a:avLst/>
          </a:prstGeom>
        </p:spPr>
      </p:pic>
      <p:pic>
        <p:nvPicPr>
          <p:cNvPr id="13" name="图片 12" descr="50.webp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806451"/>
            <a:ext cx="9144000" cy="52451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312F-D30D-473A-A1CD-E53A8F8E7264}" type="datetimeFigureOut">
              <a:rPr lang="zh-CN" altLang="en-US" smtClean="0"/>
              <a:pPr/>
              <a:t>2018-03-28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0FAA-AA51-4D1C-863A-F5112DDEC3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312F-D30D-473A-A1CD-E53A8F8E7264}" type="datetimeFigureOut">
              <a:rPr lang="zh-CN" altLang="en-US" smtClean="0"/>
              <a:pPr/>
              <a:t>2018-03-28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0FAA-AA51-4D1C-863A-F5112DDEC3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312F-D30D-473A-A1CD-E53A8F8E7264}" type="datetimeFigureOut">
              <a:rPr lang="zh-CN" altLang="en-US" smtClean="0"/>
              <a:pPr/>
              <a:t>2018-03-28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0FAA-AA51-4D1C-863A-F5112DDEC3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312F-D30D-473A-A1CD-E53A8F8E7264}" type="datetimeFigureOut">
              <a:rPr lang="zh-CN" altLang="en-US" smtClean="0"/>
              <a:pPr/>
              <a:t>2018-03-28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0FAA-AA51-4D1C-863A-F5112DDEC3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312F-D30D-473A-A1CD-E53A8F8E7264}" type="datetimeFigureOut">
              <a:rPr lang="zh-CN" altLang="en-US" smtClean="0"/>
              <a:pPr/>
              <a:t>2018-03-28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0FAA-AA51-4D1C-863A-F5112DDEC3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312F-D30D-473A-A1CD-E53A8F8E7264}" type="datetimeFigureOut">
              <a:rPr lang="zh-CN" altLang="en-US" smtClean="0"/>
              <a:pPr/>
              <a:t>2018-03-28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0FAA-AA51-4D1C-863A-F5112DDEC3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312F-D30D-473A-A1CD-E53A8F8E7264}" type="datetimeFigureOut">
              <a:rPr lang="zh-CN" altLang="en-US" smtClean="0"/>
              <a:pPr/>
              <a:t>2018-03-28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0FAA-AA51-4D1C-863A-F5112DDEC3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312F-D30D-473A-A1CD-E53A8F8E7264}" type="datetimeFigureOut">
              <a:rPr lang="zh-CN" altLang="en-US" smtClean="0"/>
              <a:pPr/>
              <a:t>2018-03-28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0FAA-AA51-4D1C-863A-F5112DDEC3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312F-D30D-473A-A1CD-E53A8F8E7264}" type="datetimeFigureOut">
              <a:rPr lang="zh-CN" altLang="en-US" smtClean="0"/>
              <a:pPr/>
              <a:t>2018-03-28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0FAA-AA51-4D1C-863A-F5112DDEC3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312F-D30D-473A-A1CD-E53A8F8E7264}" type="datetimeFigureOut">
              <a:rPr lang="zh-CN" altLang="en-US" smtClean="0"/>
              <a:pPr/>
              <a:t>2018-03-28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0FAA-AA51-4D1C-863A-F5112DDEC3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C312F-D30D-473A-A1CD-E53A8F8E7264}" type="datetimeFigureOut">
              <a:rPr lang="zh-CN" altLang="en-US" smtClean="0"/>
              <a:pPr/>
              <a:t>2018-03-28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80FAA-AA51-4D1C-863A-F5112DDEC36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7" name="图片 6" descr="50.webp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764704"/>
            <a:ext cx="9144000" cy="5245101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2326412" cy="64807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timgsa.baidu.com/timg?image&amp;quality=80&amp;size=b9999_10000&amp;sec=1522136242423&amp;di=b6fbecc5663d8ae5f1a9e4ab3199f4c6&amp;imgtype=0&amp;src=http%3A%2F%2Fwww.fffzcn.com%2Fuploads%2Fallimg%2F150228%2F1-15022R3055X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8026" y="0"/>
            <a:ext cx="2545974" cy="2780928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>
            <a:off x="2483768" y="1772816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</a:rPr>
              <a:t>2018 </a:t>
            </a:r>
            <a:r>
              <a:rPr lang="zh-CN" altLang="en-US" sz="2800" b="1" dirty="0" smtClean="0">
                <a:solidFill>
                  <a:srgbClr val="C00000"/>
                </a:solidFill>
              </a:rPr>
              <a:t>校内巡察动员会议精神传达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3356992"/>
            <a:ext cx="3672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7030A0"/>
                </a:solidFill>
              </a:rPr>
              <a:t>石油化工学院  食品学院党委</a:t>
            </a:r>
            <a:endParaRPr lang="en-US" altLang="zh-CN" sz="2000" b="1" dirty="0" smtClean="0">
              <a:solidFill>
                <a:srgbClr val="7030A0"/>
              </a:solidFill>
            </a:endParaRPr>
          </a:p>
          <a:p>
            <a:r>
              <a:rPr lang="en-US" altLang="zh-CN" sz="2000" b="1" dirty="0" smtClean="0">
                <a:solidFill>
                  <a:srgbClr val="7030A0"/>
                </a:solidFill>
              </a:rPr>
              <a:t>                 </a:t>
            </a:r>
          </a:p>
          <a:p>
            <a:r>
              <a:rPr lang="en-US" altLang="zh-CN" sz="2000" b="1" smtClean="0">
                <a:solidFill>
                  <a:srgbClr val="7030A0"/>
                </a:solidFill>
              </a:rPr>
              <a:t>                    </a:t>
            </a:r>
            <a:r>
              <a:rPr lang="en-US" altLang="zh-CN" sz="2000" b="1" smtClean="0">
                <a:solidFill>
                  <a:srgbClr val="7030A0"/>
                </a:solidFill>
              </a:rPr>
              <a:t>2018.3.27</a:t>
            </a:r>
            <a:endParaRPr lang="zh-CN" altLang="en-US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6165304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</a:rPr>
              <a:t>巡察</a:t>
            </a:r>
            <a:r>
              <a:rPr lang="zh-CN" altLang="en-US" dirty="0" smtClean="0"/>
              <a:t>：</a:t>
            </a:r>
            <a:r>
              <a:rPr lang="zh-CN" altLang="zh-CN" b="1" dirty="0" smtClean="0"/>
              <a:t>党章赋予的重要职责</a:t>
            </a:r>
            <a:r>
              <a:rPr lang="zh-CN" altLang="en-US" b="1" dirty="0" smtClean="0"/>
              <a:t>、</a:t>
            </a:r>
            <a:r>
              <a:rPr lang="zh-CN" altLang="en-US" dirty="0" smtClean="0"/>
              <a:t>战略性制度安排、 全面从严治党向基层延伸。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347864" y="1916832"/>
            <a:ext cx="5437112" cy="1477328"/>
          </a:xfrm>
          <a:prstGeom prst="rect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txBody>
          <a:bodyPr wrap="square">
            <a:spAutoFit/>
          </a:bodyPr>
          <a:lstStyle/>
          <a:p>
            <a:pPr algn="just"/>
            <a:r>
              <a:rPr lang="zh-CN" altLang="zh-CN" b="1" dirty="0" smtClean="0">
                <a:solidFill>
                  <a:srgbClr val="002060"/>
                </a:solidFill>
              </a:rPr>
              <a:t>更高的站位、更严的作风、更足的干劲、更实的举措</a:t>
            </a:r>
            <a:r>
              <a:rPr lang="zh-CN" altLang="zh-CN" dirty="0" smtClean="0">
                <a:solidFill>
                  <a:srgbClr val="002060"/>
                </a:solidFill>
              </a:rPr>
              <a:t>和</a:t>
            </a:r>
            <a:r>
              <a:rPr lang="zh-CN" altLang="zh-CN" b="1" dirty="0" smtClean="0">
                <a:solidFill>
                  <a:srgbClr val="002060"/>
                </a:solidFill>
              </a:rPr>
              <a:t>更快的行动</a:t>
            </a:r>
            <a:r>
              <a:rPr lang="zh-CN" altLang="zh-CN" dirty="0" smtClean="0">
                <a:solidFill>
                  <a:srgbClr val="002060"/>
                </a:solidFill>
              </a:rPr>
              <a:t>投入到</a:t>
            </a:r>
            <a:r>
              <a:rPr lang="zh-CN" altLang="en-US" dirty="0" smtClean="0">
                <a:solidFill>
                  <a:srgbClr val="002060"/>
                </a:solidFill>
              </a:rPr>
              <a:t>学校对二级单位党组织开展的首轮</a:t>
            </a:r>
            <a:r>
              <a:rPr lang="zh-CN" altLang="zh-CN" dirty="0" smtClean="0">
                <a:solidFill>
                  <a:srgbClr val="002060"/>
                </a:solidFill>
              </a:rPr>
              <a:t>巡察工作</a:t>
            </a:r>
            <a:r>
              <a:rPr lang="zh-CN" altLang="en-US" dirty="0" smtClean="0">
                <a:solidFill>
                  <a:srgbClr val="002060"/>
                </a:solidFill>
              </a:rPr>
              <a:t>。二级党组织要主动接受</a:t>
            </a:r>
            <a:r>
              <a:rPr lang="zh-CN" altLang="zh-CN" dirty="0" smtClean="0">
                <a:solidFill>
                  <a:srgbClr val="002060"/>
                </a:solidFill>
              </a:rPr>
              <a:t>党内的“政治体检”、作风的“综合会诊”、精神的“集中补钙”和思想的“深刻警醒”</a:t>
            </a:r>
            <a:r>
              <a:rPr lang="zh-CN" altLang="en-US" dirty="0" smtClean="0">
                <a:solidFill>
                  <a:srgbClr val="002060"/>
                </a:solidFill>
              </a:rPr>
              <a:t>。</a:t>
            </a:r>
            <a:endParaRPr lang="zh-CN" altLang="en-US" dirty="0">
              <a:solidFill>
                <a:srgbClr val="00206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75856" y="4437112"/>
            <a:ext cx="5544616" cy="646331"/>
          </a:xfrm>
          <a:prstGeom prst="rect">
            <a:avLst/>
          </a:prstGeom>
          <a:ln w="38100">
            <a:solidFill>
              <a:schemeClr val="bg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0B050"/>
                </a:solidFill>
              </a:rPr>
              <a:t>“严”字当头，全面覆盖、全面统筹；“效”字发力，</a:t>
            </a:r>
            <a:r>
              <a:rPr lang="zh-CN" altLang="zh-CN" b="1" dirty="0" smtClean="0">
                <a:solidFill>
                  <a:srgbClr val="00B050"/>
                </a:solidFill>
              </a:rPr>
              <a:t>边巡边改</a:t>
            </a:r>
            <a:r>
              <a:rPr lang="zh-CN" altLang="en-US" b="1" dirty="0" smtClean="0">
                <a:solidFill>
                  <a:srgbClr val="00B050"/>
                </a:solidFill>
              </a:rPr>
              <a:t>，双促双提。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2050" name="AutoShape 2" descr="http://img2.imgtn.bdimg.com/it/u=869722638,3382939190&amp;fm=27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2" name="AutoShape 4" descr="http://img2.imgtn.bdimg.com/it/u=869722638,3382939190&amp;fm=27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555776" y="1268760"/>
            <a:ext cx="576064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2627784" y="1268760"/>
            <a:ext cx="6120680" cy="584775"/>
            <a:chOff x="2699792" y="1844824"/>
            <a:chExt cx="6120680" cy="584775"/>
          </a:xfrm>
        </p:grpSpPr>
        <p:sp>
          <p:nvSpPr>
            <p:cNvPr id="15" name="矩形 14"/>
            <p:cNvSpPr/>
            <p:nvPr/>
          </p:nvSpPr>
          <p:spPr>
            <a:xfrm>
              <a:off x="3419872" y="1844824"/>
              <a:ext cx="5400600" cy="57606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699792" y="1844824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华文行楷" pitchFamily="2" charset="-122"/>
                  <a:ea typeface="华文行楷" pitchFamily="2" charset="-122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347864" y="1916832"/>
              <a:ext cx="5400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提高认识，增强自觉性和责任感</a:t>
              </a:r>
              <a:endParaRPr lang="zh-CN" altLang="en-US" sz="24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2555776" y="3717032"/>
            <a:ext cx="576064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2555776" y="3708321"/>
            <a:ext cx="6192688" cy="584775"/>
            <a:chOff x="2555776" y="2916233"/>
            <a:chExt cx="6192688" cy="584775"/>
          </a:xfrm>
        </p:grpSpPr>
        <p:grpSp>
          <p:nvGrpSpPr>
            <p:cNvPr id="39" name="组合 38"/>
            <p:cNvGrpSpPr/>
            <p:nvPr/>
          </p:nvGrpSpPr>
          <p:grpSpPr>
            <a:xfrm>
              <a:off x="2555776" y="2916233"/>
              <a:ext cx="6192688" cy="584775"/>
              <a:chOff x="2555776" y="2916233"/>
              <a:chExt cx="6192688" cy="584775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3347864" y="2924944"/>
                <a:ext cx="5400600" cy="576064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555776" y="2916233"/>
                <a:ext cx="72008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 smtClean="0">
                    <a:solidFill>
                      <a:schemeClr val="bg1"/>
                    </a:solidFill>
                    <a:latin typeface="华文行楷" pitchFamily="2" charset="-122"/>
                    <a:ea typeface="华文行楷" pitchFamily="2" charset="-122"/>
                  </a:rPr>
                  <a:t>02</a:t>
                </a:r>
                <a:endParaRPr lang="zh-CN" altLang="en-US" sz="3200" dirty="0">
                  <a:solidFill>
                    <a:schemeClr val="bg1"/>
                  </a:solidFill>
                  <a:latin typeface="华文行楷" pitchFamily="2" charset="-122"/>
                  <a:ea typeface="华文行楷" pitchFamily="2" charset="-122"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3275856" y="2996952"/>
              <a:ext cx="5400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扎实工作，发挥巡察的利器作用</a:t>
              </a:r>
            </a:p>
          </p:txBody>
        </p:sp>
      </p:grpSp>
      <p:sp>
        <p:nvSpPr>
          <p:cNvPr id="43" name="矩形 42"/>
          <p:cNvSpPr/>
          <p:nvPr/>
        </p:nvSpPr>
        <p:spPr>
          <a:xfrm>
            <a:off x="2555776" y="5229200"/>
            <a:ext cx="576064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2555776" y="5229200"/>
            <a:ext cx="6192688" cy="584775"/>
            <a:chOff x="2555776" y="2924944"/>
            <a:chExt cx="6192688" cy="584775"/>
          </a:xfrm>
        </p:grpSpPr>
        <p:grpSp>
          <p:nvGrpSpPr>
            <p:cNvPr id="45" name="组合 44"/>
            <p:cNvGrpSpPr/>
            <p:nvPr/>
          </p:nvGrpSpPr>
          <p:grpSpPr>
            <a:xfrm>
              <a:off x="2555776" y="2924944"/>
              <a:ext cx="6192688" cy="584775"/>
              <a:chOff x="2555776" y="2924944"/>
              <a:chExt cx="6192688" cy="584775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3347864" y="2924944"/>
                <a:ext cx="5400600" cy="576064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555776" y="2924944"/>
                <a:ext cx="72008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 smtClean="0">
                    <a:solidFill>
                      <a:schemeClr val="bg1"/>
                    </a:solidFill>
                    <a:latin typeface="华文行楷" pitchFamily="2" charset="-122"/>
                    <a:ea typeface="华文行楷" pitchFamily="2" charset="-122"/>
                  </a:rPr>
                  <a:t>03</a:t>
                </a:r>
                <a:endParaRPr lang="zh-CN" altLang="en-US" sz="3200" dirty="0">
                  <a:solidFill>
                    <a:schemeClr val="bg1"/>
                  </a:solidFill>
                  <a:latin typeface="华文行楷" pitchFamily="2" charset="-122"/>
                  <a:ea typeface="华文行楷" pitchFamily="2" charset="-122"/>
                </a:endParaRPr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3275856" y="2996952"/>
              <a:ext cx="5400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加强宣传，深入人心，形成共识</a:t>
              </a:r>
            </a:p>
          </p:txBody>
        </p:sp>
      </p:grpSp>
      <p:sp>
        <p:nvSpPr>
          <p:cNvPr id="2054" name="AutoShape 6" descr="http://img1.imgtn.bdimg.com/it/u=3294958699,1248095446&amp;fm=27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6" name="AutoShape 8" descr="http://img1.imgtn.bdimg.com/it/u=3294958699,1248095446&amp;fm=27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058" name="Picture 10" descr="https://timgsa.baidu.com/timg?image&amp;quality=80&amp;size=b9999_10000&amp;sec=1522131418652&amp;di=fd8515816c1839f1fa630e3f10010310&amp;imgtype=0&amp;src=http%3A%2F%2Fpic.58pic.com%2F58pic%2F11%2F36%2F92%2F20j58PICXN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16632"/>
            <a:ext cx="1512168" cy="1074803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2" name="TextBox 51"/>
          <p:cNvSpPr txBox="1"/>
          <p:nvPr/>
        </p:nvSpPr>
        <p:spPr>
          <a:xfrm>
            <a:off x="5148064" y="40466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7030A0"/>
                </a:solidFill>
                <a:latin typeface="华文琥珀" pitchFamily="2" charset="-122"/>
                <a:ea typeface="华文琥珀" pitchFamily="2" charset="-122"/>
              </a:rPr>
              <a:t>程纯书记讲话精神</a:t>
            </a:r>
            <a:endParaRPr lang="zh-CN" altLang="en-US" dirty="0">
              <a:solidFill>
                <a:srgbClr val="7030A0"/>
              </a:solidFill>
              <a:latin typeface="华文琥珀" pitchFamily="2" charset="-122"/>
              <a:ea typeface="华文琥珀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https://timgsa.baidu.com/timg?image&amp;quality=80&amp;size=b9999_10000&amp;sec=1522134962954&amp;di=8f56353a8d2be659779bd2cf62c877ca&amp;imgtype=0&amp;src=http%3A%2F%2Fn.sinaimg.cn%2Fjx%2Ftransform%2F20160317%2FwQuD-fxqnskh088653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7845" y="4826868"/>
            <a:ext cx="2506155" cy="203113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026" name="AutoShape 2" descr="http://img2.imgtn.bdimg.com/it/u=869722638,3382939190&amp;fm=27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8" name="AutoShape 4" descr="http://img2.imgtn.bdimg.com/it/u=869722638,3382939190&amp;fm=27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691680" y="872425"/>
            <a:ext cx="74523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CN" altLang="en-US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宋体" pitchFamily="2" charset="-122"/>
                <a:cs typeface="黑体" pitchFamily="49" charset="-122"/>
              </a:rPr>
              <a:t>一、</a:t>
            </a:r>
            <a:r>
              <a:rPr kumimoji="0" lang="zh-CN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宋体" pitchFamily="2" charset="-122"/>
                <a:cs typeface="黑体" pitchFamily="49" charset="-122"/>
              </a:rPr>
              <a:t>坚持问题导向，聚焦“六个围绕、一个加强”，深入查找发现问题</a:t>
            </a:r>
            <a:endParaRPr kumimoji="0" lang="zh-CN" b="0" i="0" u="none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699792" y="1772816"/>
            <a:ext cx="4248472" cy="4248472"/>
            <a:chOff x="3059832" y="764704"/>
            <a:chExt cx="4248472" cy="4248472"/>
          </a:xfr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grpSpPr>
        <p:sp>
          <p:nvSpPr>
            <p:cNvPr id="12" name="六边形 11"/>
            <p:cNvSpPr/>
            <p:nvPr/>
          </p:nvSpPr>
          <p:spPr>
            <a:xfrm>
              <a:off x="4427984" y="764704"/>
              <a:ext cx="1512168" cy="1296144"/>
            </a:xfrm>
            <a:prstGeom prst="hexagon">
              <a:avLst/>
            </a:prstGeom>
            <a:grpFill/>
            <a:ln w="158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六边形 12"/>
            <p:cNvSpPr/>
            <p:nvPr/>
          </p:nvSpPr>
          <p:spPr>
            <a:xfrm>
              <a:off x="3059832" y="1484784"/>
              <a:ext cx="1512168" cy="1296144"/>
            </a:xfrm>
            <a:prstGeom prst="hexagon">
              <a:avLst/>
            </a:prstGeom>
            <a:grpFill/>
            <a:ln w="158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六边形 13"/>
            <p:cNvSpPr/>
            <p:nvPr/>
          </p:nvSpPr>
          <p:spPr>
            <a:xfrm>
              <a:off x="4427984" y="2204864"/>
              <a:ext cx="1512168" cy="1296144"/>
            </a:xfrm>
            <a:prstGeom prst="hexagon">
              <a:avLst/>
            </a:prstGeom>
            <a:grpFill/>
            <a:ln w="158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六边形 14"/>
            <p:cNvSpPr/>
            <p:nvPr/>
          </p:nvSpPr>
          <p:spPr>
            <a:xfrm>
              <a:off x="5796136" y="1556792"/>
              <a:ext cx="1512168" cy="1296144"/>
            </a:xfrm>
            <a:prstGeom prst="hexagon">
              <a:avLst/>
            </a:prstGeom>
            <a:grpFill/>
            <a:ln w="158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六边形 15"/>
            <p:cNvSpPr/>
            <p:nvPr/>
          </p:nvSpPr>
          <p:spPr>
            <a:xfrm>
              <a:off x="3059832" y="2924944"/>
              <a:ext cx="1512168" cy="1296144"/>
            </a:xfrm>
            <a:prstGeom prst="hexagon">
              <a:avLst/>
            </a:prstGeom>
            <a:grpFill/>
            <a:ln w="158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六边形 16"/>
            <p:cNvSpPr/>
            <p:nvPr/>
          </p:nvSpPr>
          <p:spPr>
            <a:xfrm>
              <a:off x="4427984" y="3717032"/>
              <a:ext cx="1512168" cy="1296144"/>
            </a:xfrm>
            <a:prstGeom prst="hexagon">
              <a:avLst/>
            </a:prstGeom>
            <a:grpFill/>
            <a:ln w="158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六边形 17"/>
            <p:cNvSpPr/>
            <p:nvPr/>
          </p:nvSpPr>
          <p:spPr>
            <a:xfrm>
              <a:off x="5796136" y="2996952"/>
              <a:ext cx="1512168" cy="1296144"/>
            </a:xfrm>
            <a:prstGeom prst="hexagon">
              <a:avLst/>
            </a:prstGeom>
            <a:grpFill/>
            <a:ln w="158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427984" y="3462099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问题导向</a:t>
            </a:r>
            <a:endParaRPr lang="zh-CN" altLang="en-US" sz="2400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11960" y="1916832"/>
            <a:ext cx="12241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1" dirty="0" smtClean="0">
                <a:solidFill>
                  <a:schemeClr val="accent5">
                    <a:lumMod val="50000"/>
                  </a:schemeClr>
                </a:solidFill>
                <a:latin typeface="华文行楷" pitchFamily="2" charset="-122"/>
                <a:ea typeface="华文行楷" pitchFamily="2" charset="-122"/>
              </a:rPr>
              <a:t>政治建设</a:t>
            </a:r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  <a:latin typeface="华文行楷" pitchFamily="2" charset="-122"/>
                <a:ea typeface="华文行楷" pitchFamily="2" charset="-122"/>
              </a:rPr>
              <a:t>：</a:t>
            </a:r>
            <a:r>
              <a:rPr lang="zh-CN" altLang="zh-CN" b="1" dirty="0" smtClean="0">
                <a:solidFill>
                  <a:schemeClr val="accent5">
                    <a:lumMod val="50000"/>
                  </a:schemeClr>
                </a:solidFill>
                <a:latin typeface="华文行楷" pitchFamily="2" charset="-122"/>
                <a:ea typeface="华文行楷" pitchFamily="2" charset="-122"/>
              </a:rPr>
              <a:t>党的全面领导</a:t>
            </a:r>
            <a:endParaRPr lang="zh-CN" altLang="en-US" dirty="0">
              <a:solidFill>
                <a:schemeClr val="accent5">
                  <a:lumMod val="50000"/>
                </a:schemeClr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80112" y="2708920"/>
            <a:ext cx="14401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1" dirty="0" smtClean="0">
                <a:solidFill>
                  <a:schemeClr val="accent5">
                    <a:lumMod val="75000"/>
                  </a:schemeClr>
                </a:solidFill>
                <a:latin typeface="华文行楷" pitchFamily="2" charset="-122"/>
                <a:ea typeface="华文行楷" pitchFamily="2" charset="-122"/>
              </a:rPr>
              <a:t>思想建设</a:t>
            </a: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华文行楷" pitchFamily="2" charset="-122"/>
                <a:ea typeface="华文行楷" pitchFamily="2" charset="-122"/>
              </a:rPr>
              <a:t>：指导思想、意识形态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80112" y="4221088"/>
            <a:ext cx="15121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1" dirty="0" smtClean="0">
                <a:solidFill>
                  <a:srgbClr val="7030A0"/>
                </a:solidFill>
                <a:latin typeface="华文行楷" pitchFamily="2" charset="-122"/>
                <a:ea typeface="华文行楷" pitchFamily="2" charset="-122"/>
              </a:rPr>
              <a:t>组织建设</a:t>
            </a:r>
            <a:r>
              <a:rPr lang="zh-CN" altLang="en-US" b="1" dirty="0" smtClean="0">
                <a:solidFill>
                  <a:srgbClr val="7030A0"/>
                </a:solidFill>
                <a:latin typeface="华文行楷" pitchFamily="2" charset="-122"/>
                <a:ea typeface="华文行楷" pitchFamily="2" charset="-122"/>
              </a:rPr>
              <a:t>：</a:t>
            </a:r>
            <a:r>
              <a:rPr lang="zh-CN" altLang="zh-CN" b="1" dirty="0" smtClean="0">
                <a:solidFill>
                  <a:srgbClr val="7030A0"/>
                </a:solidFill>
                <a:latin typeface="华文行楷" pitchFamily="2" charset="-122"/>
                <a:ea typeface="华文行楷" pitchFamily="2" charset="-122"/>
              </a:rPr>
              <a:t>选</a:t>
            </a:r>
            <a:r>
              <a:rPr lang="zh-CN" altLang="en-US" b="1" dirty="0" smtClean="0">
                <a:solidFill>
                  <a:srgbClr val="7030A0"/>
                </a:solidFill>
                <a:latin typeface="华文行楷" pitchFamily="2" charset="-122"/>
                <a:ea typeface="华文行楷" pitchFamily="2" charset="-122"/>
              </a:rPr>
              <a:t>人</a:t>
            </a:r>
            <a:r>
              <a:rPr lang="zh-CN" altLang="zh-CN" b="1" dirty="0" smtClean="0">
                <a:solidFill>
                  <a:srgbClr val="7030A0"/>
                </a:solidFill>
                <a:latin typeface="华文行楷" pitchFamily="2" charset="-122"/>
                <a:ea typeface="华文行楷" pitchFamily="2" charset="-122"/>
              </a:rPr>
              <a:t>用人</a:t>
            </a:r>
            <a:r>
              <a:rPr lang="zh-CN" altLang="en-US" b="1" dirty="0" smtClean="0">
                <a:solidFill>
                  <a:srgbClr val="7030A0"/>
                </a:solidFill>
                <a:latin typeface="华文行楷" pitchFamily="2" charset="-122"/>
                <a:ea typeface="华文行楷" pitchFamily="2" charset="-122"/>
              </a:rPr>
              <a:t>、</a:t>
            </a:r>
            <a:r>
              <a:rPr lang="zh-CN" altLang="zh-CN" b="1" dirty="0" smtClean="0">
                <a:solidFill>
                  <a:srgbClr val="7030A0"/>
                </a:solidFill>
                <a:latin typeface="华文行楷" pitchFamily="2" charset="-122"/>
                <a:ea typeface="华文行楷" pitchFamily="2" charset="-122"/>
              </a:rPr>
              <a:t>基层党建</a:t>
            </a:r>
            <a:endParaRPr lang="zh-CN" altLang="en-US" dirty="0">
              <a:solidFill>
                <a:srgbClr val="7030A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211960" y="4869160"/>
            <a:ext cx="12241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1" dirty="0" smtClean="0">
                <a:solidFill>
                  <a:srgbClr val="6666FF"/>
                </a:solidFill>
                <a:latin typeface="华文行楷" pitchFamily="2" charset="-122"/>
                <a:ea typeface="华文行楷" pitchFamily="2" charset="-122"/>
              </a:rPr>
              <a:t>作风建设</a:t>
            </a:r>
            <a:r>
              <a:rPr lang="zh-CN" altLang="en-US" b="1" dirty="0" smtClean="0">
                <a:solidFill>
                  <a:srgbClr val="6666FF"/>
                </a:solidFill>
                <a:latin typeface="华文行楷" pitchFamily="2" charset="-122"/>
                <a:ea typeface="华文行楷" pitchFamily="2" charset="-122"/>
              </a:rPr>
              <a:t>：</a:t>
            </a:r>
            <a:r>
              <a:rPr lang="zh-CN" altLang="zh-CN" b="1" dirty="0" smtClean="0">
                <a:solidFill>
                  <a:srgbClr val="6666FF"/>
                </a:solidFill>
                <a:latin typeface="华文行楷" pitchFamily="2" charset="-122"/>
                <a:ea typeface="华文行楷" pitchFamily="2" charset="-122"/>
              </a:rPr>
              <a:t>八项规定</a:t>
            </a:r>
            <a:r>
              <a:rPr lang="zh-CN" altLang="en-US" b="1" dirty="0" smtClean="0">
                <a:solidFill>
                  <a:srgbClr val="6666FF"/>
                </a:solidFill>
                <a:latin typeface="华文行楷" pitchFamily="2" charset="-122"/>
                <a:ea typeface="华文行楷" pitchFamily="2" charset="-122"/>
              </a:rPr>
              <a:t>、</a:t>
            </a:r>
            <a:r>
              <a:rPr lang="zh-CN" altLang="zh-CN" b="1" dirty="0" smtClean="0">
                <a:solidFill>
                  <a:srgbClr val="6666FF"/>
                </a:solidFill>
                <a:latin typeface="华文行楷" pitchFamily="2" charset="-122"/>
                <a:ea typeface="华文行楷" pitchFamily="2" charset="-122"/>
              </a:rPr>
              <a:t> 四风 问题</a:t>
            </a:r>
            <a:endParaRPr lang="zh-CN" altLang="en-US" dirty="0">
              <a:solidFill>
                <a:srgbClr val="6666FF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843808" y="4077072"/>
            <a:ext cx="13681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1" dirty="0" smtClean="0">
                <a:latin typeface="华文行楷" pitchFamily="2" charset="-122"/>
                <a:ea typeface="华文行楷" pitchFamily="2" charset="-122"/>
              </a:rPr>
              <a:t>纪律建设</a:t>
            </a:r>
            <a:r>
              <a:rPr lang="zh-CN" altLang="en-US" b="1" dirty="0" smtClean="0">
                <a:latin typeface="华文行楷" pitchFamily="2" charset="-122"/>
                <a:ea typeface="华文行楷" pitchFamily="2" charset="-122"/>
              </a:rPr>
              <a:t>：</a:t>
            </a:r>
            <a:r>
              <a:rPr lang="zh-CN" altLang="zh-CN" sz="1400" b="1" dirty="0" smtClean="0">
                <a:latin typeface="华文行楷" pitchFamily="2" charset="-122"/>
                <a:ea typeface="华文行楷" pitchFamily="2" charset="-122"/>
              </a:rPr>
              <a:t>政治纪律规矩、廉洁自律</a:t>
            </a:r>
            <a:r>
              <a:rPr lang="zh-CN" altLang="en-US" sz="1400" b="1" dirty="0" smtClean="0">
                <a:latin typeface="华文行楷" pitchFamily="2" charset="-122"/>
                <a:ea typeface="华文行楷" pitchFamily="2" charset="-122"/>
              </a:rPr>
              <a:t>和</a:t>
            </a:r>
            <a:r>
              <a:rPr lang="zh-CN" altLang="zh-CN" sz="1400" b="1" dirty="0" smtClean="0">
                <a:latin typeface="华文行楷" pitchFamily="2" charset="-122"/>
                <a:ea typeface="华文行楷" pitchFamily="2" charset="-122"/>
              </a:rPr>
              <a:t> 微腐败</a:t>
            </a:r>
            <a:endParaRPr lang="zh-CN" altLang="en-US" sz="1400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771800" y="2780928"/>
            <a:ext cx="13681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 smtClean="0">
                <a:latin typeface="华文行楷" pitchFamily="2" charset="-122"/>
                <a:ea typeface="华文行楷" pitchFamily="2" charset="-122"/>
              </a:rPr>
              <a:t>夺取反腐败压倒性胜利</a:t>
            </a:r>
            <a:endParaRPr lang="zh-CN" altLang="en-US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91880" y="33265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7030A0"/>
                </a:solidFill>
                <a:latin typeface="华文琥珀" pitchFamily="2" charset="-122"/>
                <a:ea typeface="华文琥珀" pitchFamily="2" charset="-122"/>
              </a:rPr>
              <a:t>工作部署：邱正祥</a:t>
            </a:r>
            <a:endParaRPr lang="zh-CN" altLang="en-US" dirty="0">
              <a:solidFill>
                <a:srgbClr val="7030A0"/>
              </a:solidFill>
              <a:latin typeface="华文琥珀" pitchFamily="2" charset="-122"/>
              <a:ea typeface="华文琥珀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195736" y="821323"/>
            <a:ext cx="56166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b="1" dirty="0" smtClean="0">
                <a:solidFill>
                  <a:srgbClr val="C00000"/>
                </a:solidFill>
                <a:latin typeface="Calibri" pitchFamily="34" charset="0"/>
                <a:ea typeface="宋体" pitchFamily="2" charset="-122"/>
                <a:cs typeface="黑体" pitchFamily="49" charset="-122"/>
              </a:rPr>
              <a:t>二、严格要求，统筹协调，共同完成好巡察任务</a:t>
            </a:r>
          </a:p>
        </p:txBody>
      </p:sp>
      <p:sp>
        <p:nvSpPr>
          <p:cNvPr id="4" name="矩形 3"/>
          <p:cNvSpPr/>
          <p:nvPr/>
        </p:nvSpPr>
        <p:spPr>
          <a:xfrm>
            <a:off x="5292080" y="1628800"/>
            <a:ext cx="28803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 smtClean="0">
                <a:solidFill>
                  <a:srgbClr val="7030A0"/>
                </a:solidFill>
              </a:rPr>
              <a:t>学院</a:t>
            </a:r>
            <a:r>
              <a:rPr lang="zh-CN" altLang="zh-CN" b="1" dirty="0" smtClean="0">
                <a:solidFill>
                  <a:srgbClr val="7030A0"/>
                </a:solidFill>
              </a:rPr>
              <a:t>党组织领导班子</a:t>
            </a:r>
            <a:r>
              <a:rPr lang="zh-CN" altLang="en-US" b="1" dirty="0" smtClean="0">
                <a:solidFill>
                  <a:srgbClr val="7030A0"/>
                </a:solidFill>
              </a:rPr>
              <a:t>要</a:t>
            </a:r>
            <a:r>
              <a:rPr lang="zh-CN" altLang="zh-CN" b="1" dirty="0" smtClean="0">
                <a:solidFill>
                  <a:srgbClr val="7030A0"/>
                </a:solidFill>
              </a:rPr>
              <a:t>统一思想、提高认识，牢固树立“四个意识”不放松，认真履行主体责任</a:t>
            </a:r>
            <a:endParaRPr lang="zh-CN" altLang="en-US" b="1" dirty="0" smtClean="0">
              <a:solidFill>
                <a:srgbClr val="7030A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92080" y="4941168"/>
            <a:ext cx="28803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b="1" dirty="0" smtClean="0">
                <a:solidFill>
                  <a:srgbClr val="7030A0"/>
                </a:solidFill>
              </a:rPr>
              <a:t>巡察工作人员要严肃政治纪律和政治规矩，严肃保密纪律、廉洁纪律，坚决做到“五个决不允许”</a:t>
            </a:r>
            <a:endParaRPr lang="zh-CN" altLang="en-US" b="1" dirty="0" smtClean="0">
              <a:solidFill>
                <a:srgbClr val="7030A0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059832" y="1484784"/>
            <a:ext cx="1584176" cy="1512168"/>
            <a:chOff x="3059832" y="1412776"/>
            <a:chExt cx="1584176" cy="1512168"/>
          </a:xfrm>
        </p:grpSpPr>
        <p:sp>
          <p:nvSpPr>
            <p:cNvPr id="3" name="矩形 2"/>
            <p:cNvSpPr/>
            <p:nvPr/>
          </p:nvSpPr>
          <p:spPr>
            <a:xfrm>
              <a:off x="3059832" y="1979548"/>
              <a:ext cx="15792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b="1" dirty="0" smtClean="0"/>
                <a:t>负起主体责任</a:t>
              </a:r>
              <a:endParaRPr lang="zh-CN" altLang="en-US" dirty="0"/>
            </a:p>
          </p:txBody>
        </p:sp>
        <p:sp>
          <p:nvSpPr>
            <p:cNvPr id="8" name="椭圆 7"/>
            <p:cNvSpPr/>
            <p:nvPr/>
          </p:nvSpPr>
          <p:spPr>
            <a:xfrm>
              <a:off x="3059832" y="1412776"/>
              <a:ext cx="1584176" cy="1512168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059832" y="3140968"/>
            <a:ext cx="1584176" cy="1512168"/>
            <a:chOff x="3059832" y="1412776"/>
            <a:chExt cx="1584176" cy="1512168"/>
          </a:xfrm>
        </p:grpSpPr>
        <p:sp>
          <p:nvSpPr>
            <p:cNvPr id="13" name="矩形 12"/>
            <p:cNvSpPr/>
            <p:nvPr/>
          </p:nvSpPr>
          <p:spPr>
            <a:xfrm>
              <a:off x="3059832" y="1979548"/>
              <a:ext cx="15792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/>
                <a:t>加强组织协调</a:t>
              </a:r>
            </a:p>
          </p:txBody>
        </p:sp>
        <p:sp>
          <p:nvSpPr>
            <p:cNvPr id="14" name="椭圆 13"/>
            <p:cNvSpPr/>
            <p:nvPr/>
          </p:nvSpPr>
          <p:spPr>
            <a:xfrm>
              <a:off x="3059832" y="1412776"/>
              <a:ext cx="1584176" cy="1512168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059832" y="4797152"/>
            <a:ext cx="1584176" cy="1512168"/>
            <a:chOff x="3059832" y="1412776"/>
            <a:chExt cx="1584176" cy="1512168"/>
          </a:xfrm>
        </p:grpSpPr>
        <p:sp>
          <p:nvSpPr>
            <p:cNvPr id="16" name="矩形 15"/>
            <p:cNvSpPr/>
            <p:nvPr/>
          </p:nvSpPr>
          <p:spPr>
            <a:xfrm>
              <a:off x="3059832" y="1979548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/>
                <a:t>有关纪律规定</a:t>
              </a:r>
            </a:p>
          </p:txBody>
        </p:sp>
        <p:sp>
          <p:nvSpPr>
            <p:cNvPr id="17" name="椭圆 16"/>
            <p:cNvSpPr/>
            <p:nvPr/>
          </p:nvSpPr>
          <p:spPr>
            <a:xfrm>
              <a:off x="3059832" y="1412776"/>
              <a:ext cx="1584176" cy="1512168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292080" y="3140968"/>
            <a:ext cx="288032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b="1" dirty="0" smtClean="0">
                <a:solidFill>
                  <a:srgbClr val="7030A0"/>
                </a:solidFill>
              </a:rPr>
              <a:t>自觉接受监督，主动配合巡察组开展工作。同时，要更加扎实地做好本职工作，保证本单位各项业务工作有序推进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483768" y="1253371"/>
            <a:ext cx="52565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079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b="1" dirty="0" smtClean="0">
                <a:solidFill>
                  <a:srgbClr val="C00000"/>
                </a:solidFill>
                <a:latin typeface="Calibri" pitchFamily="34" charset="0"/>
                <a:ea typeface="宋体" pitchFamily="2" charset="-122"/>
                <a:cs typeface="黑体" pitchFamily="49" charset="-122"/>
              </a:rPr>
              <a:t>三、深化巡察成果，做好巡察“后半篇文章”</a:t>
            </a:r>
          </a:p>
        </p:txBody>
      </p:sp>
      <p:pic>
        <p:nvPicPr>
          <p:cNvPr id="4" name="Picture 6" descr="http://img03.tooopen.com/images/20131027/sy_444035266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9136" y="0"/>
            <a:ext cx="3204864" cy="1120451"/>
          </a:xfrm>
          <a:prstGeom prst="rect">
            <a:avLst/>
          </a:prstGeom>
          <a:noFill/>
          <a:effectLst>
            <a:softEdge rad="317500"/>
          </a:effectLst>
        </p:spPr>
      </p:pic>
      <p:grpSp>
        <p:nvGrpSpPr>
          <p:cNvPr id="7" name="组合 6"/>
          <p:cNvGrpSpPr/>
          <p:nvPr/>
        </p:nvGrpSpPr>
        <p:grpSpPr>
          <a:xfrm>
            <a:off x="3707904" y="2492896"/>
            <a:ext cx="3384376" cy="2088232"/>
            <a:chOff x="3851920" y="2132856"/>
            <a:chExt cx="3384376" cy="2088232"/>
          </a:xfrm>
        </p:grpSpPr>
        <p:sp>
          <p:nvSpPr>
            <p:cNvPr id="6" name="椭圆形标注 5"/>
            <p:cNvSpPr/>
            <p:nvPr/>
          </p:nvSpPr>
          <p:spPr>
            <a:xfrm>
              <a:off x="3851920" y="2132856"/>
              <a:ext cx="3384376" cy="2088232"/>
            </a:xfrm>
            <a:prstGeom prst="wedgeEllipseCallout">
              <a:avLst>
                <a:gd name="adj1" fmla="val -35153"/>
                <a:gd name="adj2" fmla="val 51553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4499992" y="2516703"/>
              <a:ext cx="208823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b="1" dirty="0" smtClean="0">
                  <a:solidFill>
                    <a:srgbClr val="7030A0"/>
                  </a:solidFill>
                </a:rPr>
                <a:t>确保巡察发现的问题件件有着落、事事有回音</a:t>
              </a:r>
              <a:r>
                <a:rPr lang="zh-CN" altLang="en-US" b="1" dirty="0" smtClean="0">
                  <a:solidFill>
                    <a:srgbClr val="7030A0"/>
                  </a:solidFill>
                </a:rPr>
                <a:t>，</a:t>
              </a:r>
              <a:r>
                <a:rPr lang="zh-CN" altLang="zh-CN" b="1" dirty="0" smtClean="0">
                  <a:solidFill>
                    <a:srgbClr val="7030A0"/>
                  </a:solidFill>
                </a:rPr>
                <a:t>推动整改落实落地。 </a:t>
              </a:r>
              <a:endParaRPr lang="zh-CN" altLang="en-US" b="1" dirty="0">
                <a:solidFill>
                  <a:srgbClr val="7030A0"/>
                </a:solidFill>
              </a:endParaRPr>
            </a:p>
          </p:txBody>
        </p:sp>
      </p:grpSp>
      <p:pic>
        <p:nvPicPr>
          <p:cNvPr id="18435" name="Picture 3" descr="https://timgsa.baidu.com/timg?image&amp;quality=80&amp;size=b9999_10000&amp;sec=1522135810749&amp;di=4d300b497f25df9b426165e601bd1eb5&amp;imgtype=0&amp;src=http%3A%2F%2Fimages.shobserver.com%2Fnews%2F690_390%2F2017%2F8%2F19%2F7fcf9730-888f-4e46-8dc4-95f2a772254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700808"/>
            <a:ext cx="2495904" cy="141277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" name="Picture 2" descr="https://timgsa.baidu.com/timg?image&amp;quality=80&amp;size=b9999_10000&amp;sec=1522131720671&amp;di=e44a52a57d14e18e4778b3784412f57f&amp;imgtype=jpg&amp;src=http%3A%2F%2Fimg1.imgtn.bdimg.com%2Fit%2Fu%3D827348661%2C1368017061%26fm%3D214%26gp%3D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62750" y="4149080"/>
            <a:ext cx="2381250" cy="1257301"/>
          </a:xfrm>
          <a:prstGeom prst="rect">
            <a:avLst/>
          </a:prstGeom>
          <a:noFill/>
          <a:effectLst>
            <a:reflection blurRad="6350" stA="50000" endA="295" endPos="92000" dist="101600" dir="5400000" sy="-100000" algn="bl" rotWithShape="0"/>
            <a:softEdge rad="1270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1.ppt</Template>
  <TotalTime>152</TotalTime>
  <Words>350</Words>
  <Application>Microsoft Office PowerPoint</Application>
  <PresentationFormat>全屏显示(4:3)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1</vt:lpstr>
      <vt:lpstr>幻灯片 1</vt:lpstr>
      <vt:lpstr>幻灯片 2</vt:lpstr>
      <vt:lpstr>幻灯片 3</vt:lpstr>
      <vt:lpstr>幻灯片 4</vt:lpstr>
      <vt:lpstr>幻灯片 5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Sky123.Org</dc:creator>
  <cp:lastModifiedBy>Sky123.Org</cp:lastModifiedBy>
  <cp:revision>21</cp:revision>
  <dcterms:created xsi:type="dcterms:W3CDTF">2018-03-27T02:21:32Z</dcterms:created>
  <dcterms:modified xsi:type="dcterms:W3CDTF">2018-03-28T05:45:00Z</dcterms:modified>
</cp:coreProperties>
</file>