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86A40-0E55-463E-BE77-CFA45D8AF03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 descr="22.webp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1808573" cy="230875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86A40-0E55-463E-BE77-CFA45D8AF03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 descr="22.web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2696"/>
            <a:ext cx="2122043" cy="270892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图片 8" descr="11.web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29000"/>
            <a:ext cx="2267744" cy="2924944"/>
          </a:xfrm>
          <a:prstGeom prst="rect">
            <a:avLst/>
          </a:prstGeom>
          <a:effectLst>
            <a:softEdge rad="6350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1840" y="105273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两会精神学习参考</a:t>
            </a:r>
            <a:endParaRPr lang="zh-CN" altLang="en-US" sz="36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51920" y="2708920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十三届全国人大一次会议</a:t>
            </a:r>
            <a:endParaRPr lang="en-US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77"/>
          <p:cNvSpPr txBox="1"/>
          <p:nvPr/>
        </p:nvSpPr>
        <p:spPr>
          <a:xfrm>
            <a:off x="3923928" y="386104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全国政协十三届一次会议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71667" l="17215" r="49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91" r="46132" b="24583"/>
          <a:stretch>
            <a:fillRect/>
          </a:stretch>
        </p:blipFill>
        <p:spPr>
          <a:xfrm>
            <a:off x="2411760" y="2420888"/>
            <a:ext cx="1152128" cy="103748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71667" l="48743" r="812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457" r="14217" b="19167"/>
          <a:stretch>
            <a:fillRect/>
          </a:stretch>
        </p:blipFill>
        <p:spPr>
          <a:xfrm>
            <a:off x="2411760" y="3717032"/>
            <a:ext cx="1164006" cy="10081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23728" y="3933056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人大：依据宪法和法律规定，概括起来主要有四个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方面即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立法权、任免权、监督权和重大事项决定权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政协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：围绕团结和民主两大主题，认真履行政治协商、民主监督、参政议政的职能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2123728" y="1484784"/>
            <a:ext cx="60551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全国人大是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最高国家权力机关</a:t>
            </a:r>
          </a:p>
          <a:p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全国政协是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中国人民爱国统一战线的组织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3131840" y="476672"/>
            <a:ext cx="3096344" cy="50405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131840" y="3140968"/>
            <a:ext cx="3096344" cy="50405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851920" y="47667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两会地位</a:t>
            </a:r>
            <a:endParaRPr lang="zh-CN" altLang="en-US" sz="24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314096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两会功能</a:t>
            </a:r>
            <a:endParaRPr lang="zh-CN" altLang="en-US" sz="24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79712" y="692696"/>
            <a:ext cx="6858000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隶书" pitchFamily="49" charset="-122"/>
                <a:ea typeface="隶书" pitchFamily="49" charset="-122"/>
              </a:rPr>
              <a:t>全国人大会议议程</a:t>
            </a:r>
            <a:endParaRPr lang="en-US" altLang="zh-CN" sz="2800" b="1" dirty="0" smtClean="0">
              <a:latin typeface="隶书" pitchFamily="49" charset="-122"/>
              <a:ea typeface="隶书" pitchFamily="49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审议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政府工作报告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审查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2017年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国民经济和社会发展计划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执行情况与2018年国民经济和社会发展计划草案的报告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审查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2017年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中央和地方预算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执行情况与2018年中央和地方预算草案的报告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审议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全国人民代表大会常务委员会关于提请审议《中华人民共和国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宪法修正案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（草案）》的议案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审议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全国人民代表大会常务委员会关于提请审议《中华人民共和国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监察法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（草案）》的议案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审议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全国人民代表大会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常务委员会工作报告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审议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最高人民法院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工作报告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审议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最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高人民检察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院工作报告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</a:t>
            </a:r>
            <a:endParaRPr lang="en-US" altLang="zh-CN" sz="2000" b="1" dirty="0" smtClean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选举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和决定任命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国家机构组成人员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等。</a:t>
            </a:r>
            <a:endParaRPr lang="zh-CN" altLang="en-US" sz="2000" b="1" dirty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1619672" y="1268760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1619672" y="1628800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1619672" y="2420888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/>
        </p:nvSpPr>
        <p:spPr>
          <a:xfrm>
            <a:off x="1619672" y="3140968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/>
        </p:nvSpPr>
        <p:spPr>
          <a:xfrm>
            <a:off x="1619672" y="3933056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1619672" y="4725144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10"/>
          <p:cNvSpPr/>
          <p:nvPr/>
        </p:nvSpPr>
        <p:spPr>
          <a:xfrm>
            <a:off x="1619672" y="5085184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同心圆 11"/>
          <p:cNvSpPr/>
          <p:nvPr/>
        </p:nvSpPr>
        <p:spPr>
          <a:xfrm>
            <a:off x="1619672" y="5445224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1619672" y="5805264"/>
            <a:ext cx="216024" cy="216024"/>
          </a:xfrm>
          <a:prstGeom prst="donut">
            <a:avLst/>
          </a:prstGeom>
          <a:noFill/>
          <a:ln w="3492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75856" y="476672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atin typeface="隶书" pitchFamily="49" charset="-122"/>
                <a:ea typeface="隶书" pitchFamily="49" charset="-122"/>
              </a:rPr>
              <a:t>全国政协会议议程</a:t>
            </a:r>
            <a:endParaRPr lang="en-US" altLang="zh-CN" sz="2800" b="1" dirty="0" smtClean="0">
              <a:latin typeface="隶书" pitchFamily="49" charset="-122"/>
              <a:ea typeface="隶书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79712" y="1484784"/>
            <a:ext cx="6696744" cy="4324261"/>
            <a:chOff x="2051720" y="1997839"/>
            <a:chExt cx="6696744" cy="4324261"/>
          </a:xfrm>
        </p:grpSpPr>
        <p:sp>
          <p:nvSpPr>
            <p:cNvPr id="2" name="矩形 1"/>
            <p:cNvSpPr/>
            <p:nvPr/>
          </p:nvSpPr>
          <p:spPr>
            <a:xfrm>
              <a:off x="2286000" y="1997839"/>
              <a:ext cx="6462464" cy="4324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        听取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和审议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</a:rPr>
                <a:t>中国人民政治协商会议全国委员会常务委员会工作报告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和关于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</a:rPr>
                <a:t>提案工作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情况的报告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；</a:t>
              </a:r>
              <a:endPara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endParaRPr>
            </a:p>
            <a:p>
              <a:pPr>
                <a:lnSpc>
                  <a:spcPts val="3000"/>
                </a:lnSpc>
              </a:pPr>
              <a:endPara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        审议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通过中国人民政治协商会议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</a:rPr>
                <a:t>章程修正案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；</a:t>
              </a:r>
              <a:endPara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endParaRPr>
            </a:p>
            <a:p>
              <a:pPr>
                <a:lnSpc>
                  <a:spcPts val="3000"/>
                </a:lnSpc>
              </a:pPr>
              <a:endPara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        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</a:rPr>
                <a:t>选举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中国人民政治协商会议第十三届全国委员会主席、副主席、秘书长和常务委员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；</a:t>
              </a:r>
              <a:endPara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endParaRPr>
            </a:p>
            <a:p>
              <a:pPr>
                <a:lnSpc>
                  <a:spcPts val="3000"/>
                </a:lnSpc>
              </a:pPr>
              <a:endPara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        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</a:rPr>
                <a:t>列席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华文楷体" panose="02010600040101010101" charset="-122"/>
                  <a:ea typeface="华文楷体" panose="02010600040101010101" charset="-122"/>
                </a:rPr>
                <a:t>中华人民共和国第十三届全国人民代表大会第一次会议，听取并讨论政府工作报告及其他有关报告，讨论宪法修正案草案和监察法草案等。</a:t>
              </a:r>
              <a:endParaRPr lang="zh-CN" altLang="en-US" sz="2000" b="1" dirty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endParaRPr>
            </a:p>
          </p:txBody>
        </p:sp>
        <p:sp>
          <p:nvSpPr>
            <p:cNvPr id="4" name="同心圆 3"/>
            <p:cNvSpPr/>
            <p:nvPr/>
          </p:nvSpPr>
          <p:spPr>
            <a:xfrm>
              <a:off x="2051720" y="2132856"/>
              <a:ext cx="216024" cy="216024"/>
            </a:xfrm>
            <a:prstGeom prst="donut">
              <a:avLst/>
            </a:prstGeom>
            <a:noFill/>
            <a:ln w="3492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同心圆 4"/>
            <p:cNvSpPr/>
            <p:nvPr/>
          </p:nvSpPr>
          <p:spPr>
            <a:xfrm>
              <a:off x="2051720" y="3284984"/>
              <a:ext cx="216024" cy="216024"/>
            </a:xfrm>
            <a:prstGeom prst="donut">
              <a:avLst/>
            </a:prstGeom>
            <a:noFill/>
            <a:ln w="3492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同心圆 5"/>
            <p:cNvSpPr/>
            <p:nvPr/>
          </p:nvSpPr>
          <p:spPr>
            <a:xfrm>
              <a:off x="2051720" y="4077072"/>
              <a:ext cx="216024" cy="216024"/>
            </a:xfrm>
            <a:prstGeom prst="donut">
              <a:avLst/>
            </a:prstGeom>
            <a:noFill/>
            <a:ln w="3492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同心圆 6"/>
            <p:cNvSpPr/>
            <p:nvPr/>
          </p:nvSpPr>
          <p:spPr>
            <a:xfrm>
              <a:off x="2051720" y="5229200"/>
              <a:ext cx="216024" cy="216024"/>
            </a:xfrm>
            <a:prstGeom prst="donut">
              <a:avLst/>
            </a:prstGeom>
            <a:noFill/>
            <a:ln w="3492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83671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两会的重大成果</a:t>
            </a:r>
            <a:endParaRPr lang="zh-CN" altLang="en-US" sz="28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64288" y="249289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zh-CN" b="1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07704" y="3068960"/>
            <a:ext cx="698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、选举产生了新一届国家领导机构领导人员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。选举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习近平继续担任国家主席、国家军委主席</a:t>
            </a:r>
            <a:endParaRPr lang="zh-CN" altLang="en-US" sz="2000" b="1" dirty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7704" y="1844824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、</a:t>
            </a:r>
            <a:r>
              <a:rPr lang="zh-CN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通过了《中华人民共和国宪法修正案》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，</a:t>
            </a:r>
            <a:r>
              <a:rPr lang="zh-CN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修改了宪法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；通过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了《中华人民共和国监察法》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07704" y="4077072"/>
            <a:ext cx="33826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、进行了</a:t>
            </a:r>
            <a:r>
              <a:rPr lang="zh-CN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党</a:t>
            </a:r>
            <a:r>
              <a:rPr lang="zh-CN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和国家机构改革</a:t>
            </a:r>
            <a:endParaRPr lang="zh-CN" altLang="en-US" sz="2000" b="1" dirty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07704" y="4797152"/>
            <a:ext cx="5145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2000" b="1" dirty="0" smtClean="0">
                <a:solidFill>
                  <a:srgbClr val="002060"/>
                </a:solidFill>
                <a:latin typeface="华文楷体" panose="02010600040101010101" charset="-122"/>
                <a:ea typeface="华文楷体" panose="02010600040101010101" charset="-122"/>
              </a:rPr>
              <a:t>、审议和批准了国家机构2018年的工作安排</a:t>
            </a:r>
            <a:endParaRPr lang="zh-CN" altLang="en-US" sz="2000" b="1" dirty="0">
              <a:solidFill>
                <a:srgbClr val="00206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55776" y="3861048"/>
            <a:ext cx="2088232" cy="1944216"/>
            <a:chOff x="1259305" y="2967790"/>
            <a:chExt cx="2470485" cy="2326105"/>
          </a:xfrm>
        </p:grpSpPr>
        <p:sp>
          <p:nvSpPr>
            <p:cNvPr id="4" name="流程图: 联系 3"/>
            <p:cNvSpPr/>
            <p:nvPr/>
          </p:nvSpPr>
          <p:spPr>
            <a:xfrm>
              <a:off x="1323474" y="3056021"/>
              <a:ext cx="2189747" cy="2189747"/>
            </a:xfrm>
            <a:prstGeom prst="flowChartConnector">
              <a:avLst/>
            </a:prstGeom>
            <a:solidFill>
              <a:schemeClr val="bg1">
                <a:lumMod val="6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流程图: 联系 4"/>
            <p:cNvSpPr/>
            <p:nvPr/>
          </p:nvSpPr>
          <p:spPr>
            <a:xfrm>
              <a:off x="1259305" y="2967790"/>
              <a:ext cx="2326105" cy="2326105"/>
            </a:xfrm>
            <a:prstGeom prst="flowChartConnector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流程图: 联系 5"/>
            <p:cNvSpPr/>
            <p:nvPr/>
          </p:nvSpPr>
          <p:spPr>
            <a:xfrm>
              <a:off x="1371601" y="3176337"/>
              <a:ext cx="529390" cy="529390"/>
            </a:xfrm>
            <a:prstGeom prst="flowChartConnector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70"/>
            <p:cNvSpPr txBox="1"/>
            <p:nvPr/>
          </p:nvSpPr>
          <p:spPr>
            <a:xfrm>
              <a:off x="1491916" y="3657600"/>
              <a:ext cx="2021305" cy="436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u="sng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城镇新增就业</a:t>
              </a:r>
            </a:p>
          </p:txBody>
        </p:sp>
        <p:sp>
          <p:nvSpPr>
            <p:cNvPr id="8" name="文本框 71"/>
            <p:cNvSpPr txBox="1"/>
            <p:nvPr/>
          </p:nvSpPr>
          <p:spPr>
            <a:xfrm>
              <a:off x="1786760" y="4138864"/>
              <a:ext cx="1943030" cy="436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1100</a:t>
              </a:r>
              <a:r>
                <a: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以上</a:t>
              </a:r>
            </a:p>
          </p:txBody>
        </p:sp>
        <p:sp>
          <p:nvSpPr>
            <p:cNvPr id="9" name="虚尾箭头 8"/>
            <p:cNvSpPr/>
            <p:nvPr/>
          </p:nvSpPr>
          <p:spPr>
            <a:xfrm rot="16200000">
              <a:off x="1479889" y="4174958"/>
              <a:ext cx="481262" cy="409075"/>
            </a:xfrm>
            <a:prstGeom prst="striped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436096" y="1556792"/>
            <a:ext cx="1944216" cy="1894057"/>
            <a:chOff x="1259305" y="2967790"/>
            <a:chExt cx="2326105" cy="2326105"/>
          </a:xfrm>
        </p:grpSpPr>
        <p:sp>
          <p:nvSpPr>
            <p:cNvPr id="11" name="流程图: 联系 10"/>
            <p:cNvSpPr/>
            <p:nvPr/>
          </p:nvSpPr>
          <p:spPr>
            <a:xfrm>
              <a:off x="1323474" y="3056021"/>
              <a:ext cx="2189747" cy="2189747"/>
            </a:xfrm>
            <a:prstGeom prst="flowChartConnector">
              <a:avLst/>
            </a:prstGeom>
            <a:solidFill>
              <a:schemeClr val="bg1">
                <a:lumMod val="6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流程图: 联系 11"/>
            <p:cNvSpPr/>
            <p:nvPr/>
          </p:nvSpPr>
          <p:spPr>
            <a:xfrm>
              <a:off x="1259305" y="2967790"/>
              <a:ext cx="2326105" cy="2326105"/>
            </a:xfrm>
            <a:prstGeom prst="flowChartConnector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流程图: 联系 12"/>
            <p:cNvSpPr/>
            <p:nvPr/>
          </p:nvSpPr>
          <p:spPr>
            <a:xfrm>
              <a:off x="1371601" y="3176337"/>
              <a:ext cx="529390" cy="529390"/>
            </a:xfrm>
            <a:prstGeom prst="flowChartConnector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61"/>
            <p:cNvSpPr txBox="1"/>
            <p:nvPr/>
          </p:nvSpPr>
          <p:spPr>
            <a:xfrm>
              <a:off x="1345457" y="3675258"/>
              <a:ext cx="2021305" cy="45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u="sng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居民消费</a:t>
              </a:r>
              <a:r>
                <a:rPr lang="zh-CN" altLang="en-US" b="1" u="sng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价格</a:t>
              </a:r>
            </a:p>
          </p:txBody>
        </p:sp>
        <p:sp>
          <p:nvSpPr>
            <p:cNvPr id="15" name="文本框 63"/>
            <p:cNvSpPr txBox="1"/>
            <p:nvPr/>
          </p:nvSpPr>
          <p:spPr>
            <a:xfrm>
              <a:off x="1876927" y="4138864"/>
              <a:ext cx="1403684" cy="45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3%</a:t>
              </a:r>
              <a:r>
                <a: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左右</a:t>
              </a:r>
            </a:p>
          </p:txBody>
        </p:sp>
        <p:sp>
          <p:nvSpPr>
            <p:cNvPr id="16" name="虚尾箭头 15"/>
            <p:cNvSpPr/>
            <p:nvPr/>
          </p:nvSpPr>
          <p:spPr>
            <a:xfrm rot="16200000">
              <a:off x="1479889" y="4174958"/>
              <a:ext cx="481262" cy="409075"/>
            </a:xfrm>
            <a:prstGeom prst="striped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555776" y="1556792"/>
            <a:ext cx="2088232" cy="1894057"/>
            <a:chOff x="1259305" y="2967790"/>
            <a:chExt cx="2470484" cy="2326105"/>
          </a:xfrm>
        </p:grpSpPr>
        <p:sp>
          <p:nvSpPr>
            <p:cNvPr id="18" name="流程图: 联系 17"/>
            <p:cNvSpPr/>
            <p:nvPr/>
          </p:nvSpPr>
          <p:spPr>
            <a:xfrm>
              <a:off x="1323474" y="3056021"/>
              <a:ext cx="2189747" cy="2189747"/>
            </a:xfrm>
            <a:prstGeom prst="flowChartConnector">
              <a:avLst/>
            </a:prstGeom>
            <a:solidFill>
              <a:schemeClr val="bg1">
                <a:lumMod val="6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流程图: 联系 18"/>
            <p:cNvSpPr/>
            <p:nvPr/>
          </p:nvSpPr>
          <p:spPr>
            <a:xfrm>
              <a:off x="1259305" y="2967790"/>
              <a:ext cx="2326105" cy="2326105"/>
            </a:xfrm>
            <a:prstGeom prst="flowChartConnector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联系 19"/>
            <p:cNvSpPr/>
            <p:nvPr/>
          </p:nvSpPr>
          <p:spPr>
            <a:xfrm>
              <a:off x="1371601" y="3176337"/>
              <a:ext cx="529390" cy="529390"/>
            </a:xfrm>
            <a:prstGeom prst="flowChartConnector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34"/>
            <p:cNvSpPr txBox="1"/>
            <p:nvPr/>
          </p:nvSpPr>
          <p:spPr>
            <a:xfrm>
              <a:off x="1491916" y="3657601"/>
              <a:ext cx="2021305" cy="45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u="sng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国内生产总值</a:t>
              </a:r>
            </a:p>
          </p:txBody>
        </p:sp>
        <p:sp>
          <p:nvSpPr>
            <p:cNvPr id="22" name="文本框 37"/>
            <p:cNvSpPr txBox="1"/>
            <p:nvPr/>
          </p:nvSpPr>
          <p:spPr>
            <a:xfrm>
              <a:off x="1876926" y="4138864"/>
              <a:ext cx="1852863" cy="45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6.5%</a:t>
              </a:r>
              <a:r>
                <a: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左右</a:t>
              </a:r>
            </a:p>
          </p:txBody>
        </p:sp>
        <p:sp>
          <p:nvSpPr>
            <p:cNvPr id="23" name="虚尾箭头 22"/>
            <p:cNvSpPr/>
            <p:nvPr/>
          </p:nvSpPr>
          <p:spPr>
            <a:xfrm rot="16200000">
              <a:off x="1479889" y="4174958"/>
              <a:ext cx="481262" cy="409075"/>
            </a:xfrm>
            <a:prstGeom prst="striped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36096" y="3861048"/>
            <a:ext cx="2016224" cy="1894057"/>
            <a:chOff x="1259305" y="2967790"/>
            <a:chExt cx="2326105" cy="2326105"/>
          </a:xfrm>
        </p:grpSpPr>
        <p:sp>
          <p:nvSpPr>
            <p:cNvPr id="25" name="流程图: 联系 24"/>
            <p:cNvSpPr/>
            <p:nvPr/>
          </p:nvSpPr>
          <p:spPr>
            <a:xfrm>
              <a:off x="1323474" y="3056021"/>
              <a:ext cx="2189747" cy="2189747"/>
            </a:xfrm>
            <a:prstGeom prst="flowChartConnector">
              <a:avLst/>
            </a:prstGeom>
            <a:solidFill>
              <a:schemeClr val="bg1">
                <a:lumMod val="6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流程图: 联系 25"/>
            <p:cNvSpPr/>
            <p:nvPr/>
          </p:nvSpPr>
          <p:spPr>
            <a:xfrm>
              <a:off x="1259305" y="2967790"/>
              <a:ext cx="2326105" cy="2326105"/>
            </a:xfrm>
            <a:prstGeom prst="flowChartConnector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流程图: 联系 26"/>
            <p:cNvSpPr/>
            <p:nvPr/>
          </p:nvSpPr>
          <p:spPr>
            <a:xfrm>
              <a:off x="1371601" y="3176337"/>
              <a:ext cx="529390" cy="529390"/>
            </a:xfrm>
            <a:prstGeom prst="flowChartConnector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77"/>
            <p:cNvSpPr txBox="1"/>
            <p:nvPr/>
          </p:nvSpPr>
          <p:spPr>
            <a:xfrm>
              <a:off x="1425455" y="3675258"/>
              <a:ext cx="2093494" cy="45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u="sng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城镇调查失业率</a:t>
              </a:r>
            </a:p>
          </p:txBody>
        </p:sp>
        <p:sp>
          <p:nvSpPr>
            <p:cNvPr id="29" name="文本框 78"/>
            <p:cNvSpPr txBox="1"/>
            <p:nvPr/>
          </p:nvSpPr>
          <p:spPr>
            <a:xfrm>
              <a:off x="1515979" y="4138864"/>
              <a:ext cx="1852863" cy="45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5.5%</a:t>
              </a:r>
              <a:r>
                <a:rPr lang="zh-CN" altLang="en-US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以内</a:t>
              </a:r>
            </a:p>
          </p:txBody>
        </p:sp>
      </p:grpSp>
      <p:sp>
        <p:nvSpPr>
          <p:cNvPr id="30" name="文本框 25"/>
          <p:cNvSpPr txBox="1"/>
          <p:nvPr/>
        </p:nvSpPr>
        <p:spPr>
          <a:xfrm>
            <a:off x="2987824" y="548680"/>
            <a:ext cx="4176464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2018</a:t>
            </a:r>
            <a:r>
              <a:rPr lang="zh-CN" altLang="en-US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发展主要目标</a:t>
            </a:r>
            <a:endParaRPr lang="zh-CN" altLang="en-US" sz="3200" dirty="0">
              <a:solidFill>
                <a:schemeClr val="bg1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66</TotalTime>
  <Words>331</Words>
  <Application>Microsoft Office PowerPoint</Application>
  <PresentationFormat>全屏显示(4:3)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11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Sky123.Org</dc:creator>
  <cp:lastModifiedBy>Sky123.Org</cp:lastModifiedBy>
  <cp:revision>8</cp:revision>
  <dcterms:created xsi:type="dcterms:W3CDTF">2018-03-28T07:40:45Z</dcterms:created>
  <dcterms:modified xsi:type="dcterms:W3CDTF">2018-03-29T01:50:33Z</dcterms:modified>
</cp:coreProperties>
</file>