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6" r:id="rId5"/>
    <p:sldId id="297" r:id="rId6"/>
    <p:sldId id="298" r:id="rId7"/>
    <p:sldId id="276" r:id="rId8"/>
    <p:sldId id="299" r:id="rId9"/>
    <p:sldId id="300" r:id="rId10"/>
    <p:sldId id="267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028" autoAdjust="0"/>
  </p:normalViewPr>
  <p:slideViewPr>
    <p:cSldViewPr snapToGrid="0" showGuides="1">
      <p:cViewPr varScale="1">
        <p:scale>
          <a:sx n="115" d="100"/>
          <a:sy n="115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D97CB-9D46-471E-A4BA-C1A2FC1AB2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13CEC-53F6-4B2D-979B-F6F85B92477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  <a:r>
              <a:rPr lang="en-US" altLang="zh-CN" dirty="0"/>
              <a:t>[-</a:t>
            </a:r>
            <a:r>
              <a:rPr lang="zh-CN" altLang="en-US" dirty="0"/>
              <a:t>婷婷</a:t>
            </a:r>
            <a:r>
              <a:rPr lang="en-US" altLang="zh-CN" dirty="0"/>
              <a:t>]</a:t>
            </a:r>
            <a:r>
              <a:rPr lang="zh-CN" altLang="en-US" dirty="0"/>
              <a:t>旗舰店</a:t>
            </a:r>
            <a:r>
              <a:rPr lang="en-US" altLang="zh-CN" dirty="0"/>
              <a:t>https://[-</a:t>
            </a:r>
            <a:r>
              <a:rPr lang="zh-CN" altLang="en-US" dirty="0"/>
              <a:t>婷婷</a:t>
            </a:r>
            <a:r>
              <a:rPr lang="en-US" altLang="zh-CN" dirty="0"/>
              <a:t>]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13CEC-53F6-4B2D-979B-F6F85B9247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ACB47-4049-4E1C-BAF6-76680D1A47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043D-D306-4995-9A18-F0DCC85BF2A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11714" y="22385"/>
            <a:ext cx="3615690" cy="6061207"/>
            <a:chOff x="7475220" y="1118681"/>
            <a:chExt cx="2572317" cy="431213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869676" y="3262982"/>
              <a:ext cx="2026596" cy="216783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312"/>
            <a:stretch>
              <a:fillRect/>
            </a:stretch>
          </p:blipFill>
          <p:spPr>
            <a:xfrm>
              <a:off x="7475220" y="1118681"/>
              <a:ext cx="2572317" cy="2310319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423949" y="2392644"/>
            <a:ext cx="6650182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学习、</a:t>
            </a:r>
            <a:r>
              <a:rPr lang="zh-CN" altLang="en-US" sz="36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传达</a:t>
            </a:r>
            <a:endParaRPr lang="en-US" altLang="zh-CN" sz="36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36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校安全稳定工作</a:t>
            </a:r>
            <a:r>
              <a:rPr lang="en-US" altLang="zh-CN" sz="36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  <a:r>
              <a:rPr lang="zh-CN" altLang="en-US" sz="36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会议精神</a:t>
            </a:r>
            <a:endParaRPr lang="zh-CN" altLang="en-US" sz="36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8086" y="6168045"/>
            <a:ext cx="2263914" cy="689955"/>
          </a:xfrm>
          <a:prstGeom prst="rect">
            <a:avLst/>
          </a:prstGeom>
          <a:effectLst>
            <a:softEdge rad="190500"/>
          </a:effectLst>
        </p:spPr>
      </p:pic>
      <p:sp>
        <p:nvSpPr>
          <p:cNvPr id="4" name="文本框 3"/>
          <p:cNvSpPr txBox="1"/>
          <p:nvPr/>
        </p:nvSpPr>
        <p:spPr>
          <a:xfrm>
            <a:off x="2847109" y="4838007"/>
            <a:ext cx="1803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年四月</a:t>
            </a:r>
            <a:endParaRPr lang="zh-CN" altLang="en-US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7" r="14910"/>
          <a:stretch>
            <a:fillRect/>
          </a:stretch>
        </p:blipFill>
        <p:spPr>
          <a:xfrm>
            <a:off x="8470205" y="0"/>
            <a:ext cx="3721995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640123" y="4997"/>
            <a:ext cx="971550" cy="1842905"/>
            <a:chOff x="1514475" y="0"/>
            <a:chExt cx="971550" cy="1842905"/>
          </a:xfrm>
        </p:grpSpPr>
        <p:sp>
          <p:nvSpPr>
            <p:cNvPr id="4" name="矩形 3"/>
            <p:cNvSpPr/>
            <p:nvPr/>
          </p:nvSpPr>
          <p:spPr>
            <a:xfrm>
              <a:off x="1514475" y="0"/>
              <a:ext cx="971550" cy="18288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640123" y="396355"/>
              <a:ext cx="72025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目录</a:t>
              </a:r>
              <a:endParaRPr lang="zh-CN" altLang="en-US" sz="4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640123" y="2688500"/>
            <a:ext cx="6418607" cy="3083651"/>
            <a:chOff x="2135188" y="2688500"/>
            <a:chExt cx="6418607" cy="3083651"/>
          </a:xfrm>
        </p:grpSpPr>
        <p:grpSp>
          <p:nvGrpSpPr>
            <p:cNvPr id="6" name="组合 5"/>
            <p:cNvGrpSpPr/>
            <p:nvPr/>
          </p:nvGrpSpPr>
          <p:grpSpPr>
            <a:xfrm>
              <a:off x="2135188" y="2688500"/>
              <a:ext cx="4938943" cy="461665"/>
              <a:chOff x="3291071" y="2245587"/>
              <a:chExt cx="4938943" cy="461665"/>
            </a:xfrm>
          </p:grpSpPr>
          <p:sp>
            <p:nvSpPr>
              <p:cNvPr id="7" name="TextBox 2"/>
              <p:cNvSpPr txBox="1"/>
              <p:nvPr/>
            </p:nvSpPr>
            <p:spPr>
              <a:xfrm>
                <a:off x="4135368" y="2245587"/>
                <a:ext cx="40946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响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水“</a:t>
                </a:r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3·21”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特大爆炸</a:t>
                </a:r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事故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291071" y="2347787"/>
                <a:ext cx="549781" cy="283980"/>
              </a:xfrm>
              <a:prstGeom prst="rect">
                <a:avLst/>
              </a:prstGeom>
            </p:spPr>
          </p:pic>
          <p:sp>
            <p:nvSpPr>
              <p:cNvPr id="10" name="流程图: 联系 11"/>
              <p:cNvSpPr/>
              <p:nvPr/>
            </p:nvSpPr>
            <p:spPr>
              <a:xfrm>
                <a:off x="4029075" y="2423272"/>
                <a:ext cx="106293" cy="106293"/>
              </a:xfrm>
              <a:prstGeom prst="flowChartConnector">
                <a:avLst/>
              </a:prstGeom>
              <a:solidFill>
                <a:srgbClr val="2F2F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2153286" y="3562495"/>
              <a:ext cx="6400509" cy="461665"/>
              <a:chOff x="3309169" y="2245587"/>
              <a:chExt cx="6400509" cy="461665"/>
            </a:xfrm>
          </p:grpSpPr>
          <p:sp>
            <p:nvSpPr>
              <p:cNvPr id="12" name="TextBox 2"/>
              <p:cNvSpPr txBox="1"/>
              <p:nvPr/>
            </p:nvSpPr>
            <p:spPr>
              <a:xfrm>
                <a:off x="4135367" y="2245587"/>
                <a:ext cx="55743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河南义马气化厂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“</a:t>
                </a:r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7·19”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重大爆炸</a:t>
                </a:r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事故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309169" y="2334165"/>
                <a:ext cx="550800" cy="284506"/>
              </a:xfrm>
              <a:prstGeom prst="rect">
                <a:avLst/>
              </a:prstGeom>
            </p:spPr>
          </p:pic>
          <p:sp>
            <p:nvSpPr>
              <p:cNvPr id="15" name="流程图: 联系 16"/>
              <p:cNvSpPr/>
              <p:nvPr/>
            </p:nvSpPr>
            <p:spPr>
              <a:xfrm>
                <a:off x="4029075" y="2423272"/>
                <a:ext cx="106293" cy="106293"/>
              </a:xfrm>
              <a:prstGeom prst="flowChartConnector">
                <a:avLst/>
              </a:prstGeom>
              <a:solidFill>
                <a:srgbClr val="2F2F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153288" y="4436490"/>
              <a:ext cx="3807577" cy="461665"/>
              <a:chOff x="3309171" y="2245587"/>
              <a:chExt cx="3807577" cy="461665"/>
            </a:xfrm>
          </p:grpSpPr>
          <p:sp>
            <p:nvSpPr>
              <p:cNvPr id="17" name="TextBox 2"/>
              <p:cNvSpPr txBox="1"/>
              <p:nvPr/>
            </p:nvSpPr>
            <p:spPr>
              <a:xfrm>
                <a:off x="4135368" y="2245587"/>
                <a:ext cx="29813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蒋军成校长讲话内容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309171" y="2334165"/>
                <a:ext cx="550798" cy="284505"/>
              </a:xfrm>
              <a:prstGeom prst="rect">
                <a:avLst/>
              </a:prstGeom>
            </p:spPr>
          </p:pic>
          <p:sp>
            <p:nvSpPr>
              <p:cNvPr id="20" name="流程图: 联系 21"/>
              <p:cNvSpPr/>
              <p:nvPr/>
            </p:nvSpPr>
            <p:spPr>
              <a:xfrm>
                <a:off x="4029075" y="2423272"/>
                <a:ext cx="106293" cy="106293"/>
              </a:xfrm>
              <a:prstGeom prst="flowChartConnector">
                <a:avLst/>
              </a:prstGeom>
              <a:solidFill>
                <a:srgbClr val="2F2F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2154305" y="5310486"/>
              <a:ext cx="3806560" cy="461665"/>
              <a:chOff x="3310188" y="2245587"/>
              <a:chExt cx="3806560" cy="461665"/>
            </a:xfrm>
          </p:grpSpPr>
          <p:sp>
            <p:nvSpPr>
              <p:cNvPr id="22" name="TextBox 2"/>
              <p:cNvSpPr txBox="1"/>
              <p:nvPr/>
            </p:nvSpPr>
            <p:spPr>
              <a:xfrm>
                <a:off x="4135368" y="2245587"/>
                <a:ext cx="29813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陈群书记讲话要求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310188" y="2334163"/>
                <a:ext cx="549781" cy="283980"/>
              </a:xfrm>
              <a:prstGeom prst="rect">
                <a:avLst/>
              </a:prstGeom>
            </p:spPr>
          </p:pic>
          <p:sp>
            <p:nvSpPr>
              <p:cNvPr id="25" name="流程图: 联系 26"/>
              <p:cNvSpPr/>
              <p:nvPr/>
            </p:nvSpPr>
            <p:spPr>
              <a:xfrm>
                <a:off x="4029075" y="2423272"/>
                <a:ext cx="106293" cy="106293"/>
              </a:xfrm>
              <a:prstGeom prst="flowChartConnector">
                <a:avLst/>
              </a:prstGeom>
              <a:solidFill>
                <a:srgbClr val="2F2F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4" y="6168045"/>
            <a:ext cx="2263914" cy="689955"/>
          </a:xfrm>
          <a:prstGeom prst="rect">
            <a:avLst/>
          </a:prstGeom>
          <a:effectLst>
            <a:softEdge rad="190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7258684" y="4914570"/>
            <a:ext cx="3264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安全稳定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流程图: 联系 14"/>
          <p:cNvSpPr/>
          <p:nvPr/>
        </p:nvSpPr>
        <p:spPr>
          <a:xfrm>
            <a:off x="7026455" y="5060066"/>
            <a:ext cx="232229" cy="232229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262845" y="5437790"/>
            <a:ext cx="4252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年，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年部署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69554" y="1518566"/>
            <a:ext cx="6122446" cy="1596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dirty="0" smtClean="0"/>
              <a:t>始终</a:t>
            </a:r>
            <a:r>
              <a:rPr lang="zh-CN" altLang="en-US" dirty="0"/>
              <a:t>把维护安全稳定作为</a:t>
            </a:r>
            <a:r>
              <a:rPr lang="zh-CN" altLang="en-US" dirty="0">
                <a:solidFill>
                  <a:srgbClr val="FF0000"/>
                </a:solidFill>
              </a:rPr>
              <a:t>头等</a:t>
            </a:r>
            <a:r>
              <a:rPr lang="zh-CN" altLang="en-US" dirty="0" smtClean="0">
                <a:solidFill>
                  <a:srgbClr val="FF0000"/>
                </a:solidFill>
              </a:rPr>
              <a:t>大事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lnSpc>
                <a:spcPts val="3000"/>
              </a:lnSpc>
            </a:pPr>
            <a:r>
              <a:rPr lang="zh-CN" altLang="en-US" dirty="0" smtClean="0"/>
              <a:t>深入</a:t>
            </a:r>
            <a:r>
              <a:rPr lang="zh-CN" altLang="en-US" dirty="0"/>
              <a:t>推进</a:t>
            </a:r>
            <a:r>
              <a:rPr lang="zh-CN" altLang="en-US" dirty="0">
                <a:solidFill>
                  <a:srgbClr val="FF0000"/>
                </a:solidFill>
              </a:rPr>
              <a:t>平安校园</a:t>
            </a:r>
            <a:r>
              <a:rPr lang="zh-CN" altLang="en-US" dirty="0"/>
              <a:t>建设，不断完善校园安全风险</a:t>
            </a:r>
            <a:r>
              <a:rPr lang="zh-CN" altLang="en-US" dirty="0">
                <a:solidFill>
                  <a:srgbClr val="FF0000"/>
                </a:solidFill>
              </a:rPr>
              <a:t>防控</a:t>
            </a:r>
            <a:r>
              <a:rPr lang="zh-CN" altLang="en-US" dirty="0" smtClean="0">
                <a:solidFill>
                  <a:srgbClr val="FF0000"/>
                </a:solidFill>
              </a:rPr>
              <a:t>体系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ctr">
              <a:lnSpc>
                <a:spcPts val="3000"/>
              </a:lnSpc>
            </a:pPr>
            <a:r>
              <a:rPr lang="zh-CN" altLang="en-US" dirty="0" smtClean="0"/>
              <a:t>取得</a:t>
            </a:r>
            <a:r>
              <a:rPr lang="zh-CN" altLang="en-US" dirty="0"/>
              <a:t>了一系列校园保卫</a:t>
            </a:r>
            <a:r>
              <a:rPr lang="zh-CN" altLang="en-US" dirty="0" smtClean="0"/>
              <a:t>成果</a:t>
            </a:r>
            <a:endParaRPr lang="en-US" altLang="zh-CN" dirty="0"/>
          </a:p>
          <a:p>
            <a:pPr algn="ctr">
              <a:lnSpc>
                <a:spcPts val="3000"/>
              </a:lnSpc>
            </a:pPr>
            <a:r>
              <a:rPr lang="zh-CN" altLang="en-US" dirty="0" smtClean="0"/>
              <a:t>为</a:t>
            </a:r>
            <a:r>
              <a:rPr lang="zh-CN" altLang="en-US" dirty="0"/>
              <a:t>推动学校高质量发展提供了安全保障。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851800" y="2051214"/>
            <a:ext cx="3871041" cy="31125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16" name="组合 15"/>
          <p:cNvGrpSpPr/>
          <p:nvPr/>
        </p:nvGrpSpPr>
        <p:grpSpPr>
          <a:xfrm>
            <a:off x="78283" y="72950"/>
            <a:ext cx="5365422" cy="965254"/>
            <a:chOff x="193779" y="40265"/>
            <a:chExt cx="6466453" cy="1163332"/>
          </a:xfrm>
        </p:grpSpPr>
        <p:pic>
          <p:nvPicPr>
            <p:cNvPr id="17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solidFill>
                <a:srgbClr val="201F1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2"/>
            <p:cNvSpPr txBox="1"/>
            <p:nvPr/>
          </p:nvSpPr>
          <p:spPr>
            <a:xfrm>
              <a:off x="1585183" y="633875"/>
              <a:ext cx="2674359" cy="556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校长讲话</a:t>
              </a:r>
              <a:endPara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8086" y="6168045"/>
            <a:ext cx="2263914" cy="689955"/>
          </a:xfrm>
          <a:prstGeom prst="rect">
            <a:avLst/>
          </a:prstGeom>
          <a:effectLst>
            <a:softEdge rad="190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181339" y="1863292"/>
            <a:ext cx="2340680" cy="370329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</p:pic>
      <p:sp>
        <p:nvSpPr>
          <p:cNvPr id="10" name="矩形 9"/>
          <p:cNvSpPr/>
          <p:nvPr/>
        </p:nvSpPr>
        <p:spPr>
          <a:xfrm>
            <a:off x="3703284" y="1846903"/>
            <a:ext cx="2371134" cy="371968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lvl="0" algn="just" defTabSz="1217295">
              <a:defRPr/>
            </a:pPr>
            <a:r>
              <a:rPr lang="zh-CN" altLang="en-US" sz="1600" kern="0" dirty="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        </a:t>
            </a:r>
            <a:r>
              <a:rPr lang="zh-CN" altLang="en-US" sz="16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突出</a:t>
            </a:r>
            <a:r>
              <a:rPr lang="zh-CN" altLang="en-US" sz="16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防范在先，全面抓好隐患排查整治</a:t>
            </a:r>
            <a:r>
              <a:rPr lang="zh-CN" altLang="en-US" sz="16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kern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1217295">
              <a:defRPr/>
            </a:pPr>
            <a:endParaRPr lang="en-US" altLang="zh-CN" sz="1600" kern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1217295">
              <a:defRPr/>
            </a:pPr>
            <a:r>
              <a:rPr lang="zh-CN" altLang="en-US" sz="16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夯实</a:t>
            </a:r>
            <a:r>
              <a:rPr lang="zh-CN" altLang="en-US" sz="16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基础设施，严格落实安全防范措施</a:t>
            </a:r>
            <a:r>
              <a:rPr lang="zh-CN" altLang="en-US" sz="16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kern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1217295">
              <a:defRPr/>
            </a:pPr>
            <a:endParaRPr lang="en-US" altLang="zh-CN" sz="1600" kern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1217295">
              <a:defRPr/>
            </a:pPr>
            <a:r>
              <a:rPr lang="zh-CN" altLang="en-US" sz="16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完善</a:t>
            </a:r>
            <a:r>
              <a:rPr lang="zh-CN" altLang="en-US" sz="16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长效机制，狠抓安全制度</a:t>
            </a:r>
            <a:r>
              <a:rPr lang="zh-CN" altLang="en-US" sz="16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落实到位。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22291" y="1863413"/>
            <a:ext cx="2371134" cy="3703293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1217295">
              <a:defRPr/>
            </a:pPr>
            <a:endParaRPr kumimoji="0" lang="zh-CN" altLang="en-US" sz="319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216133" y="1863292"/>
            <a:ext cx="2340680" cy="370329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</p:pic>
      <p:sp>
        <p:nvSpPr>
          <p:cNvPr id="3" name="文本框 2"/>
          <p:cNvSpPr txBox="1"/>
          <p:nvPr/>
        </p:nvSpPr>
        <p:spPr>
          <a:xfrm>
            <a:off x="1601643" y="353027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重点</a:t>
            </a:r>
            <a:r>
              <a:rPr lang="zh-CN" altLang="en-US" dirty="0" smtClean="0"/>
              <a:t>领域环节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6714290" y="351388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疫情防控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22019" y="2737747"/>
            <a:ext cx="2469831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1217295">
              <a:defRPr/>
            </a:pPr>
            <a:r>
              <a:rPr lang="zh-CN" altLang="en-US" sz="1600" kern="0" dirty="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        </a:t>
            </a:r>
            <a:r>
              <a:rPr lang="zh-CN" altLang="en-US" sz="15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密切</a:t>
            </a:r>
            <a:r>
              <a:rPr lang="zh-CN" altLang="en-US" sz="15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</a:t>
            </a:r>
            <a:r>
              <a:rPr lang="zh-CN" altLang="en-US" sz="15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学生返校复课过程中</a:t>
            </a:r>
            <a:r>
              <a:rPr lang="zh-CN" altLang="en-US" sz="15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可能安全</a:t>
            </a:r>
            <a:r>
              <a:rPr lang="zh-CN" altLang="en-US" sz="15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稳定的风险</a:t>
            </a:r>
            <a:r>
              <a:rPr lang="zh-CN" altLang="en-US" sz="15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隐患</a:t>
            </a:r>
            <a:endParaRPr lang="en-US" altLang="zh-CN" sz="15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1217295">
              <a:defRPr/>
            </a:pPr>
            <a:endParaRPr lang="en-US" altLang="zh-CN" sz="1500" kern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1217295">
              <a:defRPr/>
            </a:pPr>
            <a:r>
              <a:rPr lang="zh-CN" altLang="en-US" sz="15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5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守护</a:t>
            </a:r>
            <a:r>
              <a:rPr lang="zh-CN" altLang="en-US" sz="15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广大师生员工</a:t>
            </a:r>
            <a:r>
              <a:rPr lang="zh-CN" altLang="en-US" sz="15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</a:t>
            </a:r>
            <a:r>
              <a:rPr lang="zh-CN" altLang="en-US" sz="15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安全和身体</a:t>
            </a:r>
            <a:r>
              <a:rPr lang="zh-CN" altLang="en-US" sz="15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</a:t>
            </a:r>
            <a:endParaRPr lang="en-US" altLang="zh-CN" sz="15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1217295">
              <a:defRPr/>
            </a:pPr>
            <a:endParaRPr lang="en-US" altLang="zh-CN" sz="1500" kern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1217295">
              <a:defRPr/>
            </a:pPr>
            <a:r>
              <a:rPr lang="zh-CN" altLang="en-US" sz="15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5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确保</a:t>
            </a:r>
            <a:r>
              <a:rPr lang="zh-CN" altLang="en-US" sz="15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学校的安全</a:t>
            </a:r>
            <a:r>
              <a:rPr lang="zh-CN" altLang="en-US" sz="15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稳定</a:t>
            </a:r>
            <a:endParaRPr lang="zh-CN" altLang="en-US" sz="15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9" y="6168045"/>
            <a:ext cx="2263914" cy="689955"/>
          </a:xfrm>
          <a:prstGeom prst="rect">
            <a:avLst/>
          </a:prstGeom>
          <a:effectLst>
            <a:softEdge rad="190500"/>
          </a:effectLst>
        </p:spPr>
      </p:pic>
      <p:grpSp>
        <p:nvGrpSpPr>
          <p:cNvPr id="19" name="组合 18"/>
          <p:cNvGrpSpPr/>
          <p:nvPr/>
        </p:nvGrpSpPr>
        <p:grpSpPr>
          <a:xfrm>
            <a:off x="67550" y="72363"/>
            <a:ext cx="5365422" cy="965254"/>
            <a:chOff x="193779" y="40265"/>
            <a:chExt cx="6466453" cy="1163332"/>
          </a:xfrm>
        </p:grpSpPr>
        <p:pic>
          <p:nvPicPr>
            <p:cNvPr id="20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solidFill>
                <a:srgbClr val="201F1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"/>
            <p:cNvSpPr txBox="1"/>
            <p:nvPr/>
          </p:nvSpPr>
          <p:spPr>
            <a:xfrm>
              <a:off x="1585183" y="633875"/>
              <a:ext cx="2674359" cy="556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校长讲话</a:t>
              </a:r>
              <a:endPara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7258684" y="4914570"/>
            <a:ext cx="3264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四方面要求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流程图: 联系 14"/>
          <p:cNvSpPr/>
          <p:nvPr/>
        </p:nvSpPr>
        <p:spPr>
          <a:xfrm>
            <a:off x="7026455" y="5068145"/>
            <a:ext cx="232229" cy="21607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968598" y="5413054"/>
            <a:ext cx="2925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更高的政治站位；更强的工作合力</a:t>
            </a:r>
            <a:endParaRPr lang="en-US" altLang="zh-CN" sz="14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更严的工作要求；更大的担当作为</a:t>
            </a:r>
            <a:endParaRPr lang="zh-CN" altLang="en-US" sz="1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851800" y="2051214"/>
            <a:ext cx="3871041" cy="31125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" name="矩形 2"/>
          <p:cNvSpPr/>
          <p:nvPr/>
        </p:nvSpPr>
        <p:spPr>
          <a:xfrm>
            <a:off x="5518523" y="191888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①更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高的</a:t>
            </a:r>
            <a:r>
              <a:rPr lang="zh-CN" altLang="en-US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</a:t>
            </a:r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站位</a:t>
            </a:r>
            <a:endParaRPr lang="en-US" altLang="zh-CN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校园安全工作，切实树立起“大安全观”，构建学校“大安全”体系，系统把握、统筹兼顾、综合治理，全面做好校园安全稳定的各项工作；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086" y="6168045"/>
            <a:ext cx="2263914" cy="689955"/>
          </a:xfrm>
          <a:prstGeom prst="rect">
            <a:avLst/>
          </a:prstGeom>
          <a:effectLst>
            <a:softEdge rad="190500"/>
          </a:effectLst>
        </p:spPr>
      </p:pic>
      <p:grpSp>
        <p:nvGrpSpPr>
          <p:cNvPr id="18" name="组合 17"/>
          <p:cNvGrpSpPr/>
          <p:nvPr/>
        </p:nvGrpSpPr>
        <p:grpSpPr>
          <a:xfrm>
            <a:off x="67550" y="72363"/>
            <a:ext cx="5365422" cy="965254"/>
            <a:chOff x="193779" y="40265"/>
            <a:chExt cx="6466453" cy="1163332"/>
          </a:xfrm>
        </p:grpSpPr>
        <p:pic>
          <p:nvPicPr>
            <p:cNvPr id="19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solidFill>
                <a:srgbClr val="201F1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"/>
            <p:cNvSpPr txBox="1"/>
            <p:nvPr/>
          </p:nvSpPr>
          <p:spPr>
            <a:xfrm>
              <a:off x="1585183" y="633875"/>
              <a:ext cx="2674359" cy="556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书记要求</a:t>
              </a:r>
              <a:endPara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851800" y="2051214"/>
            <a:ext cx="3871041" cy="31125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矩形 1"/>
          <p:cNvSpPr/>
          <p:nvPr/>
        </p:nvSpPr>
        <p:spPr>
          <a:xfrm>
            <a:off x="5151118" y="2051214"/>
            <a:ext cx="61874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②更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强的</a:t>
            </a:r>
            <a:r>
              <a:rPr lang="zh-CN" altLang="en-US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合力</a:t>
            </a:r>
            <a:endParaRPr lang="en-US" altLang="zh-CN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牢国家安全意识，通过推动安全学科建设、研究开发安全教材、改进安全教学活动、加强安全学科师资队伍建设等来助力学生掌握国家安全基础知识，增强国家安全意识，提升维护国家安全的能力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1119" y="3963398"/>
            <a:ext cx="6187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③更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严的</a:t>
            </a:r>
            <a:r>
              <a:rPr lang="zh-CN" altLang="en-US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endParaRPr lang="en-US" altLang="zh-CN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全面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排查重大风险，特别要扎实开展安全隐患治理工作，提升信息安全领域管控水平，着力防范化解意识形态领域重大风险，为学校高质量发展营造安全稳定的发展环境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8043"/>
            <a:ext cx="2263914" cy="689955"/>
          </a:xfrm>
          <a:prstGeom prst="rect">
            <a:avLst/>
          </a:prstGeom>
          <a:effectLst>
            <a:softEdge rad="190500"/>
          </a:effectLst>
        </p:spPr>
      </p:pic>
      <p:grpSp>
        <p:nvGrpSpPr>
          <p:cNvPr id="18" name="组合 17"/>
          <p:cNvGrpSpPr/>
          <p:nvPr/>
        </p:nvGrpSpPr>
        <p:grpSpPr>
          <a:xfrm>
            <a:off x="67550" y="72363"/>
            <a:ext cx="5365422" cy="965254"/>
            <a:chOff x="193779" y="40265"/>
            <a:chExt cx="6466453" cy="1163332"/>
          </a:xfrm>
        </p:grpSpPr>
        <p:pic>
          <p:nvPicPr>
            <p:cNvPr id="19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solidFill>
                <a:srgbClr val="201F1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"/>
            <p:cNvSpPr txBox="1"/>
            <p:nvPr/>
          </p:nvSpPr>
          <p:spPr>
            <a:xfrm>
              <a:off x="1585183" y="633875"/>
              <a:ext cx="2674359" cy="556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书记要求</a:t>
              </a:r>
              <a:endPara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851800" y="2051214"/>
            <a:ext cx="3871041" cy="31125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" name="矩形 2"/>
          <p:cNvSpPr/>
          <p:nvPr/>
        </p:nvSpPr>
        <p:spPr>
          <a:xfrm>
            <a:off x="4851863" y="286880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④更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大的</a:t>
            </a:r>
            <a:r>
              <a:rPr lang="zh-CN" altLang="en-US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担当</a:t>
            </a:r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endParaRPr lang="en-US" altLang="zh-CN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紧压实安全责任，建立健全“大安全”工作机制，形成学校党委牵头抓总，相关单位各司其职、加强配合，各教学单位结合实际、建立相应组织体系的总体架构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 smtClean="0"/>
              <a:t>       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20504" y="5355834"/>
            <a:ext cx="11259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切实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抓好治理体系和治理能力现代化建设，利用“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治理体系和治理能力建设年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”这一契机，推进安全工作治理体系和治理能力现代化建设，切实把维护国家安全工作放到学校改革发展稳定大局中谋划、推动、落实。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086" y="6168045"/>
            <a:ext cx="2263914" cy="689955"/>
          </a:xfrm>
          <a:prstGeom prst="rect">
            <a:avLst/>
          </a:prstGeom>
          <a:effectLst>
            <a:softEdge rad="190500"/>
          </a:effectLst>
        </p:spPr>
      </p:pic>
      <p:grpSp>
        <p:nvGrpSpPr>
          <p:cNvPr id="17" name="组合 16"/>
          <p:cNvGrpSpPr/>
          <p:nvPr/>
        </p:nvGrpSpPr>
        <p:grpSpPr>
          <a:xfrm>
            <a:off x="67550" y="72363"/>
            <a:ext cx="5365422" cy="965254"/>
            <a:chOff x="193779" y="40265"/>
            <a:chExt cx="6466453" cy="1163332"/>
          </a:xfrm>
        </p:grpSpPr>
        <p:pic>
          <p:nvPicPr>
            <p:cNvPr id="18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solidFill>
                <a:srgbClr val="201F1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2"/>
            <p:cNvSpPr txBox="1"/>
            <p:nvPr/>
          </p:nvSpPr>
          <p:spPr>
            <a:xfrm>
              <a:off x="1585183" y="633875"/>
              <a:ext cx="2674359" cy="556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书记要求</a:t>
              </a:r>
              <a:endPara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27917" t="11891"/>
          <a:stretch>
            <a:fillRect/>
          </a:stretch>
        </p:blipFill>
        <p:spPr>
          <a:xfrm>
            <a:off x="826035" y="2010479"/>
            <a:ext cx="4961775" cy="380857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4" name="组合 3"/>
          <p:cNvGrpSpPr/>
          <p:nvPr/>
        </p:nvGrpSpPr>
        <p:grpSpPr>
          <a:xfrm>
            <a:off x="78283" y="72952"/>
            <a:ext cx="5365422" cy="965253"/>
            <a:chOff x="193779" y="40265"/>
            <a:chExt cx="6466453" cy="1163332"/>
          </a:xfrm>
        </p:grpSpPr>
        <p:pic>
          <p:nvPicPr>
            <p:cNvPr id="5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2"/>
            <p:cNvSpPr txBox="1"/>
            <p:nvPr/>
          </p:nvSpPr>
          <p:spPr>
            <a:xfrm>
              <a:off x="1585183" y="633875"/>
              <a:ext cx="3894218" cy="556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意识形态 思想政治</a:t>
              </a:r>
              <a:endPara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2" name="Rectangle 4"/>
          <p:cNvSpPr/>
          <p:nvPr/>
        </p:nvSpPr>
        <p:spPr>
          <a:xfrm>
            <a:off x="6846005" y="2010479"/>
            <a:ext cx="3606168" cy="380857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3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68045"/>
            <a:ext cx="2263914" cy="689955"/>
          </a:xfrm>
          <a:prstGeom prst="rect">
            <a:avLst/>
          </a:prstGeom>
          <a:effectLst>
            <a:softEdge rad="190500"/>
          </a:effectLst>
        </p:spPr>
      </p:pic>
      <p:sp>
        <p:nvSpPr>
          <p:cNvPr id="3" name="矩形 2"/>
          <p:cNvSpPr/>
          <p:nvPr/>
        </p:nvSpPr>
        <p:spPr>
          <a:xfrm>
            <a:off x="6846005" y="3176100"/>
            <a:ext cx="36177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中共常州大学委员会</a:t>
            </a:r>
            <a:r>
              <a:rPr lang="zh-CN" altLang="en-US" dirty="0">
                <a:solidFill>
                  <a:srgbClr val="C00000"/>
                </a:solidFill>
              </a:rPr>
              <a:t>关于进一步加强和改进意识形态工作的实施</a:t>
            </a:r>
            <a:r>
              <a:rPr lang="zh-CN" altLang="en-US" dirty="0" smtClean="0">
                <a:solidFill>
                  <a:srgbClr val="C00000"/>
                </a:solidFill>
              </a:rPr>
              <a:t>办法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en-US" altLang="zh-CN" dirty="0" smtClean="0"/>
              <a:t>  </a:t>
            </a:r>
            <a:endParaRPr lang="en-US" altLang="zh-CN" dirty="0" smtClean="0"/>
          </a:p>
          <a:p>
            <a:r>
              <a:rPr lang="zh-CN" altLang="en-US" dirty="0">
                <a:solidFill>
                  <a:srgbClr val="C00000"/>
                </a:solidFill>
              </a:rPr>
              <a:t>常州大学关于进一步加强和改进思想政治工作的实施</a:t>
            </a:r>
            <a:r>
              <a:rPr lang="zh-CN" altLang="en-US" dirty="0" smtClean="0">
                <a:solidFill>
                  <a:srgbClr val="C00000"/>
                </a:solidFill>
              </a:rPr>
              <a:t>意见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938</Words>
  <Application>WPS 演示</Application>
  <PresentationFormat>宽屏</PresentationFormat>
  <Paragraphs>79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华文琥珀</vt:lpstr>
      <vt:lpstr>微软雅黑</vt:lpstr>
      <vt:lpstr>华文行楷</vt:lpstr>
      <vt:lpstr>楷体</vt:lpstr>
      <vt:lpstr>Calibri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30</cp:revision>
  <dcterms:created xsi:type="dcterms:W3CDTF">2017-03-15T12:51:00Z</dcterms:created>
  <dcterms:modified xsi:type="dcterms:W3CDTF">2020-04-28T05:45:21Z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